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17" r:id="rId2"/>
    <p:sldId id="616" r:id="rId3"/>
    <p:sldId id="558" r:id="rId4"/>
    <p:sldId id="561" r:id="rId5"/>
    <p:sldId id="609" r:id="rId6"/>
    <p:sldId id="612" r:id="rId7"/>
    <p:sldId id="614" r:id="rId8"/>
    <p:sldId id="615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593" r:id="rId34"/>
    <p:sldId id="594" r:id="rId35"/>
    <p:sldId id="595" r:id="rId36"/>
    <p:sldId id="596" r:id="rId37"/>
    <p:sldId id="597" r:id="rId38"/>
    <p:sldId id="598" r:id="rId39"/>
    <p:sldId id="599" r:id="rId40"/>
    <p:sldId id="600" r:id="rId41"/>
    <p:sldId id="601" r:id="rId42"/>
    <p:sldId id="602" r:id="rId43"/>
    <p:sldId id="603" r:id="rId44"/>
    <p:sldId id="605" r:id="rId4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CC"/>
    <a:srgbClr val="FF9900"/>
    <a:srgbClr val="000000"/>
    <a:srgbClr val="FE7368"/>
    <a:srgbClr val="CD9E99"/>
    <a:srgbClr val="FA9B6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7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notesViewPr>
    <p:cSldViewPr>
      <p:cViewPr varScale="1">
        <p:scale>
          <a:sx n="95" d="100"/>
          <a:sy n="95" d="100"/>
        </p:scale>
        <p:origin x="-102" y="-42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>
            <a:lvl1pPr defTabSz="952500">
              <a:buFont typeface="Wingdings" panose="05000000000000000000" pitchFamily="2" charset="2"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>
            <a:lvl1pPr algn="r" defTabSz="952500">
              <a:buFont typeface="Wingdings" panose="05000000000000000000" pitchFamily="2" charset="2"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b" anchorCtr="0" compatLnSpc="1">
            <a:prstTxWarp prst="textNoShape">
              <a:avLst/>
            </a:prstTxWarp>
          </a:bodyPr>
          <a:lstStyle>
            <a:lvl1pPr defTabSz="952500">
              <a:buFont typeface="Wingdings" panose="05000000000000000000" pitchFamily="2" charset="2"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b" anchorCtr="0" compatLnSpc="1">
            <a:prstTxWarp prst="textNoShape">
              <a:avLst/>
            </a:prstTxWarp>
          </a:bodyPr>
          <a:lstStyle>
            <a:lvl1pPr algn="r" defTabSz="952500">
              <a:buFont typeface="Wingdings" pitchFamily="2" charset="2"/>
              <a:buNone/>
              <a:defRPr sz="1300"/>
            </a:lvl1pPr>
          </a:lstStyle>
          <a:p>
            <a:pPr>
              <a:defRPr/>
            </a:pPr>
            <a:fld id="{A68DCE44-DCCF-4C1C-A1D9-38AD5905E3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67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7600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4AE8C2C-CB2F-45E4-A1F7-8D68C5F81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3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A5BEFB7A-659F-4B45-A150-576022E22222}" type="slidenum">
              <a:rPr lang="en-US" altLang="en-US" sz="1300" smtClean="0">
                <a:latin typeface="Times New Roman" pitchFamily="18" charset="0"/>
              </a:rPr>
              <a:pPr/>
              <a:t>1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A0982271-59E9-4E7B-85EF-A827D5376492}" type="slidenum">
              <a:rPr lang="en-US" altLang="en-US" sz="1300" smtClean="0">
                <a:latin typeface="Times New Roman" pitchFamily="18" charset="0"/>
              </a:rPr>
              <a:pPr/>
              <a:t>10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A5341176-8E92-4071-B1D7-6C934732DDEE}" type="slidenum">
              <a:rPr lang="en-US" altLang="en-US" sz="1300" smtClean="0">
                <a:latin typeface="Times New Roman" pitchFamily="18" charset="0"/>
              </a:rPr>
              <a:pPr/>
              <a:t>11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90" tIns="47645" rIns="95290" bIns="47645" anchor="b"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22965244-C411-468A-8B04-21A53FB4820D}" type="slidenum">
              <a:rPr lang="en-US" altLang="en-US" sz="1300">
                <a:latin typeface="Times New Roman" pitchFamily="18" charset="0"/>
              </a:rPr>
              <a:pPr algn="r" eaLnBrk="1" hangingPunct="1"/>
              <a:t>12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CE1302AB-55D2-4465-B760-830AE918A568}" type="slidenum">
              <a:rPr lang="en-US" altLang="en-US" sz="1300" smtClean="0">
                <a:latin typeface="Times New Roman" pitchFamily="18" charset="0"/>
              </a:rPr>
              <a:pPr/>
              <a:t>13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32C07CD-A2BE-4998-9CAB-FDC39BFC8D10}" type="slidenum">
              <a:rPr lang="en-US" altLang="en-US" sz="1300" smtClean="0">
                <a:latin typeface="Times New Roman" pitchFamily="18" charset="0"/>
              </a:rPr>
              <a:pPr/>
              <a:t>14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F95357FF-4A6B-4369-91AA-75A2A4D98225}" type="slidenum">
              <a:rPr lang="en-US" altLang="en-US" sz="1300" smtClean="0">
                <a:latin typeface="Times New Roman" pitchFamily="18" charset="0"/>
              </a:rPr>
              <a:pPr/>
              <a:t>15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629BD73B-9F12-4235-BC56-65A30E40CBD7}" type="slidenum">
              <a:rPr lang="en-US" altLang="en-US" sz="1300" smtClean="0">
                <a:latin typeface="Times New Roman" pitchFamily="18" charset="0"/>
              </a:rPr>
              <a:pPr/>
              <a:t>16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1644EC18-9AAA-4612-AA6D-5819325181AB}" type="slidenum">
              <a:rPr lang="en-US" altLang="en-US" sz="1300" smtClean="0">
                <a:latin typeface="Times New Roman" pitchFamily="18" charset="0"/>
              </a:rPr>
              <a:pPr/>
              <a:t>17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DAAE8CB-40B3-4361-89C0-BA0CEDC073FA}" type="slidenum">
              <a:rPr lang="en-US" altLang="en-US" sz="1300" smtClean="0">
                <a:latin typeface="Times New Roman" pitchFamily="18" charset="0"/>
              </a:rPr>
              <a:pPr/>
              <a:t>18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C9D9A225-A108-430B-8085-C66CBEC35CBA}" type="slidenum">
              <a:rPr lang="en-US" altLang="en-US" sz="1300" smtClean="0">
                <a:latin typeface="Times New Roman" pitchFamily="18" charset="0"/>
              </a:rPr>
              <a:pPr/>
              <a:t>19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F2885EBE-61F7-49CE-97F8-6F4562466778}" type="slidenum">
              <a:rPr lang="en-US" altLang="en-US" sz="1300" smtClean="0">
                <a:latin typeface="Times New Roman" pitchFamily="18" charset="0"/>
              </a:rPr>
              <a:pPr/>
              <a:t>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393F9DF-18A6-4E41-A66A-234CB86D6CF2}" type="slidenum">
              <a:rPr lang="en-US" altLang="en-US" sz="1300" smtClean="0">
                <a:latin typeface="Times New Roman" pitchFamily="18" charset="0"/>
              </a:rPr>
              <a:pPr/>
              <a:t>20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C0A36AB-4FAD-466A-B573-37EDA62BA207}" type="slidenum">
              <a:rPr lang="en-US" altLang="en-US" sz="1300" smtClean="0">
                <a:latin typeface="Times New Roman" pitchFamily="18" charset="0"/>
              </a:rPr>
              <a:pPr/>
              <a:t>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2354D2A0-159B-4A4C-8C95-AC05E56EFC1C}" type="slidenum">
              <a:rPr lang="en-US" altLang="en-US" sz="1300" smtClean="0">
                <a:latin typeface="Times New Roman" pitchFamily="18" charset="0"/>
              </a:rPr>
              <a:pPr/>
              <a:t>32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96A6C04-D3F4-42A2-8A40-6FEFF942B366}" type="slidenum">
              <a:rPr lang="en-US" altLang="en-US" sz="1300" smtClean="0">
                <a:latin typeface="Times New Roman" pitchFamily="18" charset="0"/>
              </a:rPr>
              <a:pPr/>
              <a:t>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90" tIns="47645" rIns="95290" bIns="47645" anchor="b"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03587DBE-EBD0-48E7-A009-A5CD5C174A53}" type="slidenum">
              <a:rPr lang="en-US" altLang="en-US" sz="1300">
                <a:latin typeface="Times New Roman" pitchFamily="18" charset="0"/>
              </a:rPr>
              <a:pPr algn="r" eaLnBrk="1" hangingPunct="1"/>
              <a:t>44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83BCF3E4-6F8A-4C3E-A802-82DCEE9230E5}" type="slidenum">
              <a:rPr lang="en-US" altLang="en-US" sz="1300" smtClean="0">
                <a:latin typeface="Times New Roman" pitchFamily="18" charset="0"/>
              </a:rPr>
              <a:pPr/>
              <a:t>5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1EB3FEB-A5CE-4563-B768-007793594672}" type="slidenum">
              <a:rPr lang="en-US" altLang="en-US" sz="1300" smtClean="0">
                <a:latin typeface="Times New Roman" pitchFamily="18" charset="0"/>
              </a:rPr>
              <a:pPr/>
              <a:t>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9580A45D-E0B2-4E28-A3E2-B2BFF70BB174}" type="slidenum">
              <a:rPr lang="en-US" altLang="en-US" sz="1300" smtClean="0">
                <a:latin typeface="Times New Roman" pitchFamily="18" charset="0"/>
              </a:rPr>
              <a:pPr/>
              <a:t>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90B11E72-CB3D-4821-8880-77BBFC8D6E30}" type="slidenum">
              <a:rPr lang="en-US" altLang="en-US" sz="1300" smtClean="0">
                <a:latin typeface="Times New Roman" pitchFamily="18" charset="0"/>
              </a:rPr>
              <a:pPr/>
              <a:t>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FB69EDFD-CC4B-4511-8A63-5114BC69A797}" type="slidenum">
              <a:rPr lang="en-US" altLang="en-US" sz="1300" smtClean="0">
                <a:latin typeface="Times New Roman" pitchFamily="18" charset="0"/>
              </a:rPr>
              <a:pPr/>
              <a:t>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http://leda.elfak.ni.ac.rs/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7"/>
          <p:cNvSpPr>
            <a:spLocks noChangeArrowheads="1"/>
          </p:cNvSpPr>
          <p:nvPr/>
        </p:nvSpPr>
        <p:spPr bwMode="auto">
          <a:xfrm>
            <a:off x="1143000" y="152400"/>
            <a:ext cx="7580313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grpSp>
        <p:nvGrpSpPr>
          <p:cNvPr id="5" name="Group 324"/>
          <p:cNvGrpSpPr>
            <a:grpSpLocks/>
          </p:cNvGrpSpPr>
          <p:nvPr/>
        </p:nvGrpSpPr>
        <p:grpSpPr bwMode="auto">
          <a:xfrm>
            <a:off x="0" y="0"/>
            <a:ext cx="990600" cy="6705600"/>
            <a:chOff x="0" y="43"/>
            <a:chExt cx="624" cy="4229"/>
          </a:xfrm>
        </p:grpSpPr>
        <p:sp>
          <p:nvSpPr>
            <p:cNvPr id="6" name="Line 224"/>
            <p:cNvSpPr>
              <a:spLocks noChangeShapeType="1"/>
            </p:cNvSpPr>
            <p:nvPr userDrawn="1"/>
          </p:nvSpPr>
          <p:spPr bwMode="auto">
            <a:xfrm>
              <a:off x="0" y="4203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25"/>
            <p:cNvSpPr>
              <a:spLocks noChangeShapeType="1"/>
            </p:cNvSpPr>
            <p:nvPr userDrawn="1"/>
          </p:nvSpPr>
          <p:spPr bwMode="auto">
            <a:xfrm>
              <a:off x="0" y="4239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26"/>
            <p:cNvSpPr>
              <a:spLocks noChangeShapeType="1"/>
            </p:cNvSpPr>
            <p:nvPr userDrawn="1"/>
          </p:nvSpPr>
          <p:spPr bwMode="auto">
            <a:xfrm>
              <a:off x="0" y="4272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27"/>
            <p:cNvSpPr>
              <a:spLocks noChangeShapeType="1"/>
            </p:cNvSpPr>
            <p:nvPr userDrawn="1"/>
          </p:nvSpPr>
          <p:spPr bwMode="auto">
            <a:xfrm>
              <a:off x="0" y="4113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8"/>
            <p:cNvSpPr>
              <a:spLocks noChangeShapeType="1"/>
            </p:cNvSpPr>
            <p:nvPr userDrawn="1"/>
          </p:nvSpPr>
          <p:spPr bwMode="auto">
            <a:xfrm>
              <a:off x="0" y="4065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9"/>
            <p:cNvSpPr>
              <a:spLocks noChangeShapeType="1"/>
            </p:cNvSpPr>
            <p:nvPr userDrawn="1"/>
          </p:nvSpPr>
          <p:spPr bwMode="auto">
            <a:xfrm>
              <a:off x="0" y="4158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30"/>
            <p:cNvSpPr>
              <a:spLocks noChangeShapeType="1"/>
            </p:cNvSpPr>
            <p:nvPr userDrawn="1"/>
          </p:nvSpPr>
          <p:spPr bwMode="auto">
            <a:xfrm>
              <a:off x="0" y="366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31"/>
            <p:cNvSpPr>
              <a:spLocks noChangeShapeType="1"/>
            </p:cNvSpPr>
            <p:nvPr userDrawn="1"/>
          </p:nvSpPr>
          <p:spPr bwMode="auto">
            <a:xfrm>
              <a:off x="0" y="3639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32"/>
            <p:cNvSpPr>
              <a:spLocks noChangeShapeType="1"/>
            </p:cNvSpPr>
            <p:nvPr userDrawn="1"/>
          </p:nvSpPr>
          <p:spPr bwMode="auto">
            <a:xfrm>
              <a:off x="0" y="4020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33"/>
            <p:cNvSpPr>
              <a:spLocks noChangeShapeType="1"/>
            </p:cNvSpPr>
            <p:nvPr userDrawn="1"/>
          </p:nvSpPr>
          <p:spPr bwMode="auto">
            <a:xfrm>
              <a:off x="0" y="3894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4"/>
            <p:cNvSpPr>
              <a:spLocks noChangeShapeType="1"/>
            </p:cNvSpPr>
            <p:nvPr userDrawn="1"/>
          </p:nvSpPr>
          <p:spPr bwMode="auto">
            <a:xfrm>
              <a:off x="0" y="3813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35"/>
            <p:cNvSpPr>
              <a:spLocks noChangeShapeType="1"/>
            </p:cNvSpPr>
            <p:nvPr userDrawn="1"/>
          </p:nvSpPr>
          <p:spPr bwMode="auto">
            <a:xfrm>
              <a:off x="0" y="3999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36"/>
            <p:cNvSpPr>
              <a:spLocks noChangeShapeType="1"/>
            </p:cNvSpPr>
            <p:nvPr userDrawn="1"/>
          </p:nvSpPr>
          <p:spPr bwMode="auto">
            <a:xfrm>
              <a:off x="0" y="3687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37"/>
            <p:cNvSpPr>
              <a:spLocks noChangeShapeType="1"/>
            </p:cNvSpPr>
            <p:nvPr userDrawn="1"/>
          </p:nvSpPr>
          <p:spPr bwMode="auto">
            <a:xfrm>
              <a:off x="0" y="374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38"/>
            <p:cNvSpPr>
              <a:spLocks noChangeShapeType="1"/>
            </p:cNvSpPr>
            <p:nvPr userDrawn="1"/>
          </p:nvSpPr>
          <p:spPr bwMode="auto">
            <a:xfrm>
              <a:off x="0" y="393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39"/>
            <p:cNvSpPr>
              <a:spLocks noChangeShapeType="1"/>
            </p:cNvSpPr>
            <p:nvPr userDrawn="1"/>
          </p:nvSpPr>
          <p:spPr bwMode="auto">
            <a:xfrm>
              <a:off x="0" y="3918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40"/>
            <p:cNvSpPr>
              <a:spLocks noChangeShapeType="1"/>
            </p:cNvSpPr>
            <p:nvPr userDrawn="1"/>
          </p:nvSpPr>
          <p:spPr bwMode="auto">
            <a:xfrm>
              <a:off x="0" y="351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41"/>
            <p:cNvSpPr>
              <a:spLocks noChangeShapeType="1"/>
            </p:cNvSpPr>
            <p:nvPr userDrawn="1"/>
          </p:nvSpPr>
          <p:spPr bwMode="auto">
            <a:xfrm>
              <a:off x="0" y="354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2"/>
            <p:cNvSpPr>
              <a:spLocks noChangeShapeType="1"/>
            </p:cNvSpPr>
            <p:nvPr userDrawn="1"/>
          </p:nvSpPr>
          <p:spPr bwMode="auto">
            <a:xfrm>
              <a:off x="0" y="357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3"/>
            <p:cNvSpPr>
              <a:spLocks noChangeShapeType="1"/>
            </p:cNvSpPr>
            <p:nvPr userDrawn="1"/>
          </p:nvSpPr>
          <p:spPr bwMode="auto">
            <a:xfrm>
              <a:off x="0" y="3420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4"/>
            <p:cNvSpPr>
              <a:spLocks noChangeShapeType="1"/>
            </p:cNvSpPr>
            <p:nvPr userDrawn="1"/>
          </p:nvSpPr>
          <p:spPr bwMode="auto">
            <a:xfrm>
              <a:off x="0" y="3372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45"/>
            <p:cNvSpPr>
              <a:spLocks noChangeShapeType="1"/>
            </p:cNvSpPr>
            <p:nvPr userDrawn="1"/>
          </p:nvSpPr>
          <p:spPr bwMode="auto">
            <a:xfrm>
              <a:off x="0" y="3465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6"/>
            <p:cNvSpPr>
              <a:spLocks noChangeShapeType="1"/>
            </p:cNvSpPr>
            <p:nvPr userDrawn="1"/>
          </p:nvSpPr>
          <p:spPr bwMode="auto">
            <a:xfrm>
              <a:off x="0" y="2973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47"/>
            <p:cNvSpPr>
              <a:spLocks noChangeShapeType="1"/>
            </p:cNvSpPr>
            <p:nvPr userDrawn="1"/>
          </p:nvSpPr>
          <p:spPr bwMode="auto">
            <a:xfrm>
              <a:off x="0" y="294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48"/>
            <p:cNvSpPr>
              <a:spLocks noChangeShapeType="1"/>
            </p:cNvSpPr>
            <p:nvPr userDrawn="1"/>
          </p:nvSpPr>
          <p:spPr bwMode="auto">
            <a:xfrm>
              <a:off x="0" y="3327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49"/>
            <p:cNvSpPr>
              <a:spLocks noChangeShapeType="1"/>
            </p:cNvSpPr>
            <p:nvPr userDrawn="1"/>
          </p:nvSpPr>
          <p:spPr bwMode="auto">
            <a:xfrm>
              <a:off x="0" y="3201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50"/>
            <p:cNvSpPr>
              <a:spLocks noChangeShapeType="1"/>
            </p:cNvSpPr>
            <p:nvPr userDrawn="1"/>
          </p:nvSpPr>
          <p:spPr bwMode="auto">
            <a:xfrm>
              <a:off x="0" y="3120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51"/>
            <p:cNvSpPr>
              <a:spLocks noChangeShapeType="1"/>
            </p:cNvSpPr>
            <p:nvPr userDrawn="1"/>
          </p:nvSpPr>
          <p:spPr bwMode="auto">
            <a:xfrm>
              <a:off x="0" y="330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52"/>
            <p:cNvSpPr>
              <a:spLocks noChangeShapeType="1"/>
            </p:cNvSpPr>
            <p:nvPr userDrawn="1"/>
          </p:nvSpPr>
          <p:spPr bwMode="auto">
            <a:xfrm>
              <a:off x="0" y="299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53"/>
            <p:cNvSpPr>
              <a:spLocks noChangeShapeType="1"/>
            </p:cNvSpPr>
            <p:nvPr userDrawn="1"/>
          </p:nvSpPr>
          <p:spPr bwMode="auto">
            <a:xfrm>
              <a:off x="0" y="304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4"/>
            <p:cNvSpPr>
              <a:spLocks noChangeShapeType="1"/>
            </p:cNvSpPr>
            <p:nvPr userDrawn="1"/>
          </p:nvSpPr>
          <p:spPr bwMode="auto">
            <a:xfrm>
              <a:off x="0" y="324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5"/>
            <p:cNvSpPr>
              <a:spLocks noChangeShapeType="1"/>
            </p:cNvSpPr>
            <p:nvPr userDrawn="1"/>
          </p:nvSpPr>
          <p:spPr bwMode="auto">
            <a:xfrm>
              <a:off x="0" y="3225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56"/>
            <p:cNvSpPr>
              <a:spLocks noChangeShapeType="1"/>
            </p:cNvSpPr>
            <p:nvPr userDrawn="1"/>
          </p:nvSpPr>
          <p:spPr bwMode="auto">
            <a:xfrm>
              <a:off x="0" y="2831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7"/>
            <p:cNvSpPr>
              <a:spLocks noChangeShapeType="1"/>
            </p:cNvSpPr>
            <p:nvPr userDrawn="1"/>
          </p:nvSpPr>
          <p:spPr bwMode="auto">
            <a:xfrm>
              <a:off x="0" y="2750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58"/>
            <p:cNvSpPr>
              <a:spLocks noChangeShapeType="1"/>
            </p:cNvSpPr>
            <p:nvPr userDrawn="1"/>
          </p:nvSpPr>
          <p:spPr bwMode="auto">
            <a:xfrm>
              <a:off x="0" y="267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59"/>
            <p:cNvSpPr>
              <a:spLocks noChangeShapeType="1"/>
            </p:cNvSpPr>
            <p:nvPr userDrawn="1"/>
          </p:nvSpPr>
          <p:spPr bwMode="auto">
            <a:xfrm>
              <a:off x="0" y="287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60"/>
            <p:cNvSpPr>
              <a:spLocks noChangeShapeType="1"/>
            </p:cNvSpPr>
            <p:nvPr userDrawn="1"/>
          </p:nvSpPr>
          <p:spPr bwMode="auto">
            <a:xfrm>
              <a:off x="0" y="2855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61"/>
            <p:cNvSpPr>
              <a:spLocks noChangeShapeType="1"/>
            </p:cNvSpPr>
            <p:nvPr userDrawn="1"/>
          </p:nvSpPr>
          <p:spPr bwMode="auto">
            <a:xfrm>
              <a:off x="0" y="2554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62"/>
            <p:cNvSpPr>
              <a:spLocks noChangeShapeType="1"/>
            </p:cNvSpPr>
            <p:nvPr userDrawn="1"/>
          </p:nvSpPr>
          <p:spPr bwMode="auto">
            <a:xfrm>
              <a:off x="0" y="2590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63"/>
            <p:cNvSpPr>
              <a:spLocks noChangeShapeType="1"/>
            </p:cNvSpPr>
            <p:nvPr userDrawn="1"/>
          </p:nvSpPr>
          <p:spPr bwMode="auto">
            <a:xfrm>
              <a:off x="0" y="2623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64"/>
            <p:cNvSpPr>
              <a:spLocks noChangeShapeType="1"/>
            </p:cNvSpPr>
            <p:nvPr userDrawn="1"/>
          </p:nvSpPr>
          <p:spPr bwMode="auto">
            <a:xfrm>
              <a:off x="0" y="2464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65"/>
            <p:cNvSpPr>
              <a:spLocks noChangeShapeType="1"/>
            </p:cNvSpPr>
            <p:nvPr userDrawn="1"/>
          </p:nvSpPr>
          <p:spPr bwMode="auto">
            <a:xfrm>
              <a:off x="0" y="2416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66"/>
            <p:cNvSpPr>
              <a:spLocks noChangeShapeType="1"/>
            </p:cNvSpPr>
            <p:nvPr userDrawn="1"/>
          </p:nvSpPr>
          <p:spPr bwMode="auto">
            <a:xfrm>
              <a:off x="0" y="250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67"/>
            <p:cNvSpPr>
              <a:spLocks noChangeShapeType="1"/>
            </p:cNvSpPr>
            <p:nvPr userDrawn="1"/>
          </p:nvSpPr>
          <p:spPr bwMode="auto">
            <a:xfrm>
              <a:off x="0" y="2371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68"/>
            <p:cNvSpPr>
              <a:spLocks noChangeShapeType="1"/>
            </p:cNvSpPr>
            <p:nvPr userDrawn="1"/>
          </p:nvSpPr>
          <p:spPr bwMode="auto">
            <a:xfrm>
              <a:off x="0" y="2245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69"/>
            <p:cNvSpPr>
              <a:spLocks noChangeShapeType="1"/>
            </p:cNvSpPr>
            <p:nvPr userDrawn="1"/>
          </p:nvSpPr>
          <p:spPr bwMode="auto">
            <a:xfrm>
              <a:off x="0" y="235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70"/>
            <p:cNvSpPr>
              <a:spLocks noChangeShapeType="1"/>
            </p:cNvSpPr>
            <p:nvPr userDrawn="1"/>
          </p:nvSpPr>
          <p:spPr bwMode="auto">
            <a:xfrm>
              <a:off x="0" y="2290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71"/>
            <p:cNvSpPr>
              <a:spLocks noChangeShapeType="1"/>
            </p:cNvSpPr>
            <p:nvPr userDrawn="1"/>
          </p:nvSpPr>
          <p:spPr bwMode="auto">
            <a:xfrm>
              <a:off x="0" y="2269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72"/>
            <p:cNvSpPr>
              <a:spLocks noChangeShapeType="1"/>
            </p:cNvSpPr>
            <p:nvPr userDrawn="1"/>
          </p:nvSpPr>
          <p:spPr bwMode="auto">
            <a:xfrm>
              <a:off x="0" y="213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73"/>
            <p:cNvSpPr>
              <a:spLocks noChangeShapeType="1"/>
            </p:cNvSpPr>
            <p:nvPr userDrawn="1"/>
          </p:nvSpPr>
          <p:spPr bwMode="auto">
            <a:xfrm>
              <a:off x="0" y="216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74"/>
            <p:cNvSpPr>
              <a:spLocks noChangeShapeType="1"/>
            </p:cNvSpPr>
            <p:nvPr userDrawn="1"/>
          </p:nvSpPr>
          <p:spPr bwMode="auto">
            <a:xfrm>
              <a:off x="0" y="219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75"/>
            <p:cNvSpPr>
              <a:spLocks noChangeShapeType="1"/>
            </p:cNvSpPr>
            <p:nvPr userDrawn="1"/>
          </p:nvSpPr>
          <p:spPr bwMode="auto">
            <a:xfrm>
              <a:off x="0" y="2040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76"/>
            <p:cNvSpPr>
              <a:spLocks noChangeShapeType="1"/>
            </p:cNvSpPr>
            <p:nvPr userDrawn="1"/>
          </p:nvSpPr>
          <p:spPr bwMode="auto">
            <a:xfrm>
              <a:off x="0" y="1992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77"/>
            <p:cNvSpPr>
              <a:spLocks noChangeShapeType="1"/>
            </p:cNvSpPr>
            <p:nvPr userDrawn="1"/>
          </p:nvSpPr>
          <p:spPr bwMode="auto">
            <a:xfrm>
              <a:off x="0" y="2085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8"/>
            <p:cNvSpPr>
              <a:spLocks noChangeShapeType="1"/>
            </p:cNvSpPr>
            <p:nvPr userDrawn="1"/>
          </p:nvSpPr>
          <p:spPr bwMode="auto">
            <a:xfrm>
              <a:off x="0" y="1593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9"/>
            <p:cNvSpPr>
              <a:spLocks noChangeShapeType="1"/>
            </p:cNvSpPr>
            <p:nvPr userDrawn="1"/>
          </p:nvSpPr>
          <p:spPr bwMode="auto">
            <a:xfrm>
              <a:off x="0" y="156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80"/>
            <p:cNvSpPr>
              <a:spLocks noChangeShapeType="1"/>
            </p:cNvSpPr>
            <p:nvPr userDrawn="1"/>
          </p:nvSpPr>
          <p:spPr bwMode="auto">
            <a:xfrm>
              <a:off x="0" y="1947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81"/>
            <p:cNvSpPr>
              <a:spLocks noChangeShapeType="1"/>
            </p:cNvSpPr>
            <p:nvPr userDrawn="1"/>
          </p:nvSpPr>
          <p:spPr bwMode="auto">
            <a:xfrm>
              <a:off x="0" y="1821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82"/>
            <p:cNvSpPr>
              <a:spLocks noChangeShapeType="1"/>
            </p:cNvSpPr>
            <p:nvPr userDrawn="1"/>
          </p:nvSpPr>
          <p:spPr bwMode="auto">
            <a:xfrm>
              <a:off x="0" y="1740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83"/>
            <p:cNvSpPr>
              <a:spLocks noChangeShapeType="1"/>
            </p:cNvSpPr>
            <p:nvPr userDrawn="1"/>
          </p:nvSpPr>
          <p:spPr bwMode="auto">
            <a:xfrm>
              <a:off x="0" y="192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4"/>
            <p:cNvSpPr>
              <a:spLocks noChangeShapeType="1"/>
            </p:cNvSpPr>
            <p:nvPr userDrawn="1"/>
          </p:nvSpPr>
          <p:spPr bwMode="auto">
            <a:xfrm>
              <a:off x="0" y="161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85"/>
            <p:cNvSpPr>
              <a:spLocks noChangeShapeType="1"/>
            </p:cNvSpPr>
            <p:nvPr userDrawn="1"/>
          </p:nvSpPr>
          <p:spPr bwMode="auto">
            <a:xfrm>
              <a:off x="0" y="166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86"/>
            <p:cNvSpPr>
              <a:spLocks noChangeShapeType="1"/>
            </p:cNvSpPr>
            <p:nvPr userDrawn="1"/>
          </p:nvSpPr>
          <p:spPr bwMode="auto">
            <a:xfrm>
              <a:off x="0" y="186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87"/>
            <p:cNvSpPr>
              <a:spLocks noChangeShapeType="1"/>
            </p:cNvSpPr>
            <p:nvPr userDrawn="1"/>
          </p:nvSpPr>
          <p:spPr bwMode="auto">
            <a:xfrm>
              <a:off x="0" y="1845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88"/>
            <p:cNvSpPr>
              <a:spLocks noChangeShapeType="1"/>
            </p:cNvSpPr>
            <p:nvPr userDrawn="1"/>
          </p:nvSpPr>
          <p:spPr bwMode="auto">
            <a:xfrm>
              <a:off x="0" y="1437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89"/>
            <p:cNvSpPr>
              <a:spLocks noChangeShapeType="1"/>
            </p:cNvSpPr>
            <p:nvPr userDrawn="1"/>
          </p:nvSpPr>
          <p:spPr bwMode="auto">
            <a:xfrm>
              <a:off x="0" y="1473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90"/>
            <p:cNvSpPr>
              <a:spLocks noChangeShapeType="1"/>
            </p:cNvSpPr>
            <p:nvPr userDrawn="1"/>
          </p:nvSpPr>
          <p:spPr bwMode="auto">
            <a:xfrm>
              <a:off x="0" y="150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91"/>
            <p:cNvSpPr>
              <a:spLocks noChangeShapeType="1"/>
            </p:cNvSpPr>
            <p:nvPr userDrawn="1"/>
          </p:nvSpPr>
          <p:spPr bwMode="auto">
            <a:xfrm>
              <a:off x="0" y="1347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92"/>
            <p:cNvSpPr>
              <a:spLocks noChangeShapeType="1"/>
            </p:cNvSpPr>
            <p:nvPr userDrawn="1"/>
          </p:nvSpPr>
          <p:spPr bwMode="auto">
            <a:xfrm>
              <a:off x="0" y="1392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93"/>
            <p:cNvSpPr>
              <a:spLocks noChangeShapeType="1"/>
            </p:cNvSpPr>
            <p:nvPr userDrawn="1"/>
          </p:nvSpPr>
          <p:spPr bwMode="auto">
            <a:xfrm>
              <a:off x="0" y="101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94"/>
            <p:cNvSpPr>
              <a:spLocks noChangeShapeType="1"/>
            </p:cNvSpPr>
            <p:nvPr userDrawn="1"/>
          </p:nvSpPr>
          <p:spPr bwMode="auto">
            <a:xfrm>
              <a:off x="0" y="989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95"/>
            <p:cNvSpPr>
              <a:spLocks noChangeShapeType="1"/>
            </p:cNvSpPr>
            <p:nvPr userDrawn="1"/>
          </p:nvSpPr>
          <p:spPr bwMode="auto">
            <a:xfrm>
              <a:off x="0" y="1244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96"/>
            <p:cNvSpPr>
              <a:spLocks noChangeShapeType="1"/>
            </p:cNvSpPr>
            <p:nvPr userDrawn="1"/>
          </p:nvSpPr>
          <p:spPr bwMode="auto">
            <a:xfrm>
              <a:off x="0" y="1163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7"/>
            <p:cNvSpPr>
              <a:spLocks noChangeShapeType="1"/>
            </p:cNvSpPr>
            <p:nvPr userDrawn="1"/>
          </p:nvSpPr>
          <p:spPr bwMode="auto">
            <a:xfrm>
              <a:off x="0" y="1037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98"/>
            <p:cNvSpPr>
              <a:spLocks noChangeShapeType="1"/>
            </p:cNvSpPr>
            <p:nvPr userDrawn="1"/>
          </p:nvSpPr>
          <p:spPr bwMode="auto">
            <a:xfrm>
              <a:off x="0" y="109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99"/>
            <p:cNvSpPr>
              <a:spLocks noChangeShapeType="1"/>
            </p:cNvSpPr>
            <p:nvPr userDrawn="1"/>
          </p:nvSpPr>
          <p:spPr bwMode="auto">
            <a:xfrm>
              <a:off x="0" y="128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300"/>
            <p:cNvSpPr>
              <a:spLocks noChangeShapeType="1"/>
            </p:cNvSpPr>
            <p:nvPr userDrawn="1"/>
          </p:nvSpPr>
          <p:spPr bwMode="auto">
            <a:xfrm>
              <a:off x="0" y="1268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301"/>
            <p:cNvSpPr>
              <a:spLocks noChangeShapeType="1"/>
            </p:cNvSpPr>
            <p:nvPr userDrawn="1"/>
          </p:nvSpPr>
          <p:spPr bwMode="auto">
            <a:xfrm>
              <a:off x="0" y="86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302"/>
            <p:cNvSpPr>
              <a:spLocks noChangeShapeType="1"/>
            </p:cNvSpPr>
            <p:nvPr userDrawn="1"/>
          </p:nvSpPr>
          <p:spPr bwMode="auto">
            <a:xfrm>
              <a:off x="0" y="89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303"/>
            <p:cNvSpPr>
              <a:spLocks noChangeShapeType="1"/>
            </p:cNvSpPr>
            <p:nvPr userDrawn="1"/>
          </p:nvSpPr>
          <p:spPr bwMode="auto">
            <a:xfrm>
              <a:off x="0" y="92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304"/>
            <p:cNvSpPr>
              <a:spLocks noChangeShapeType="1"/>
            </p:cNvSpPr>
            <p:nvPr userDrawn="1"/>
          </p:nvSpPr>
          <p:spPr bwMode="auto">
            <a:xfrm>
              <a:off x="0" y="770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305"/>
            <p:cNvSpPr>
              <a:spLocks noChangeShapeType="1"/>
            </p:cNvSpPr>
            <p:nvPr userDrawn="1"/>
          </p:nvSpPr>
          <p:spPr bwMode="auto">
            <a:xfrm>
              <a:off x="0" y="815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306"/>
            <p:cNvSpPr>
              <a:spLocks noChangeShapeType="1"/>
            </p:cNvSpPr>
            <p:nvPr userDrawn="1"/>
          </p:nvSpPr>
          <p:spPr bwMode="auto">
            <a:xfrm>
              <a:off x="0" y="71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307"/>
            <p:cNvSpPr>
              <a:spLocks noChangeShapeType="1"/>
            </p:cNvSpPr>
            <p:nvPr userDrawn="1"/>
          </p:nvSpPr>
          <p:spPr bwMode="auto">
            <a:xfrm>
              <a:off x="0" y="646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08"/>
            <p:cNvSpPr>
              <a:spLocks noChangeShapeType="1"/>
            </p:cNvSpPr>
            <p:nvPr userDrawn="1"/>
          </p:nvSpPr>
          <p:spPr bwMode="auto">
            <a:xfrm>
              <a:off x="0" y="522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09"/>
            <p:cNvSpPr>
              <a:spLocks noChangeShapeType="1"/>
            </p:cNvSpPr>
            <p:nvPr userDrawn="1"/>
          </p:nvSpPr>
          <p:spPr bwMode="auto">
            <a:xfrm>
              <a:off x="0" y="558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0"/>
            <p:cNvSpPr>
              <a:spLocks noChangeShapeType="1"/>
            </p:cNvSpPr>
            <p:nvPr userDrawn="1"/>
          </p:nvSpPr>
          <p:spPr bwMode="auto">
            <a:xfrm>
              <a:off x="0" y="591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11"/>
            <p:cNvSpPr>
              <a:spLocks noChangeShapeType="1"/>
            </p:cNvSpPr>
            <p:nvPr userDrawn="1"/>
          </p:nvSpPr>
          <p:spPr bwMode="auto">
            <a:xfrm>
              <a:off x="0" y="432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12"/>
            <p:cNvSpPr>
              <a:spLocks noChangeShapeType="1"/>
            </p:cNvSpPr>
            <p:nvPr userDrawn="1"/>
          </p:nvSpPr>
          <p:spPr bwMode="auto">
            <a:xfrm>
              <a:off x="0" y="38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13"/>
            <p:cNvSpPr>
              <a:spLocks noChangeShapeType="1"/>
            </p:cNvSpPr>
            <p:nvPr userDrawn="1"/>
          </p:nvSpPr>
          <p:spPr bwMode="auto">
            <a:xfrm>
              <a:off x="0" y="477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14"/>
            <p:cNvSpPr>
              <a:spLocks noChangeShapeType="1"/>
            </p:cNvSpPr>
            <p:nvPr userDrawn="1"/>
          </p:nvSpPr>
          <p:spPr bwMode="auto">
            <a:xfrm>
              <a:off x="0" y="33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15"/>
            <p:cNvSpPr>
              <a:spLocks noChangeShapeType="1"/>
            </p:cNvSpPr>
            <p:nvPr userDrawn="1"/>
          </p:nvSpPr>
          <p:spPr bwMode="auto">
            <a:xfrm>
              <a:off x="0" y="318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16"/>
            <p:cNvSpPr>
              <a:spLocks noChangeShapeType="1"/>
            </p:cNvSpPr>
            <p:nvPr userDrawn="1"/>
          </p:nvSpPr>
          <p:spPr bwMode="auto">
            <a:xfrm>
              <a:off x="0" y="258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17"/>
            <p:cNvSpPr>
              <a:spLocks noChangeShapeType="1"/>
            </p:cNvSpPr>
            <p:nvPr userDrawn="1"/>
          </p:nvSpPr>
          <p:spPr bwMode="auto">
            <a:xfrm>
              <a:off x="0" y="7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318"/>
            <p:cNvSpPr>
              <a:spLocks noChangeShapeType="1"/>
            </p:cNvSpPr>
            <p:nvPr userDrawn="1"/>
          </p:nvSpPr>
          <p:spPr bwMode="auto">
            <a:xfrm>
              <a:off x="0" y="43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319"/>
            <p:cNvSpPr>
              <a:spLocks noChangeShapeType="1"/>
            </p:cNvSpPr>
            <p:nvPr userDrawn="1"/>
          </p:nvSpPr>
          <p:spPr bwMode="auto">
            <a:xfrm>
              <a:off x="0" y="9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20"/>
            <p:cNvSpPr>
              <a:spLocks noChangeShapeType="1"/>
            </p:cNvSpPr>
            <p:nvPr userDrawn="1"/>
          </p:nvSpPr>
          <p:spPr bwMode="auto">
            <a:xfrm>
              <a:off x="0" y="145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21"/>
            <p:cNvSpPr>
              <a:spLocks noChangeShapeType="1"/>
            </p:cNvSpPr>
            <p:nvPr userDrawn="1"/>
          </p:nvSpPr>
          <p:spPr bwMode="auto">
            <a:xfrm>
              <a:off x="0" y="202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" name="Rectangle 220"/>
          <p:cNvSpPr>
            <a:spLocks noChangeArrowheads="1"/>
          </p:cNvSpPr>
          <p:nvPr/>
        </p:nvSpPr>
        <p:spPr bwMode="auto">
          <a:xfrm>
            <a:off x="2819400" y="1066800"/>
            <a:ext cx="5662613" cy="777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 sz="2400">
              <a:latin typeface="Times New Roman" pitchFamily="18" charset="0"/>
            </a:endParaRPr>
          </a:p>
        </p:txBody>
      </p:sp>
      <p:sp>
        <p:nvSpPr>
          <p:cNvPr id="105" name="Rectangle 219"/>
          <p:cNvSpPr>
            <a:spLocks noChangeArrowheads="1"/>
          </p:cNvSpPr>
          <p:nvPr/>
        </p:nvSpPr>
        <p:spPr bwMode="auto">
          <a:xfrm>
            <a:off x="1143000" y="228600"/>
            <a:ext cx="5662613" cy="777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 sz="2400">
              <a:latin typeface="Times New Roman" pitchFamily="18" charset="0"/>
            </a:endParaRPr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1828800"/>
            <a:ext cx="6662737" cy="385921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7" name="Rectangle 106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" name="Rectangle 10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6458-5339-472B-A150-1CF359B21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8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 autoUpdateAnimBg="0"/>
      <p:bldP spid="105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564D-C551-4616-B796-8558077A7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8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274638"/>
            <a:ext cx="207645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81713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49CB1-BA8B-4B12-8DF4-E5E0D4D9F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96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4334-E585-40E5-8EBB-780B794F6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6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7DD8-3FF3-4061-BEA6-B414C07D0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93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371600"/>
            <a:ext cx="39020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390366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A9DD-709B-4383-956E-B1D872365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58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DC48-C049-4407-A285-39B490007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11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476AF-4890-4808-BE9F-347878364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2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BDF3E-F1ED-4F1A-9C74-AEA29C350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7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9548-43F8-4253-B541-95B22548D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92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99D9-A656-4B25-BD0D-26AD081A0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2"/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1035" name="Line 122"/>
            <p:cNvSpPr>
              <a:spLocks noChangeShapeType="1"/>
            </p:cNvSpPr>
            <p:nvPr userDrawn="1"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123"/>
            <p:cNvSpPr>
              <a:spLocks noChangeShapeType="1"/>
            </p:cNvSpPr>
            <p:nvPr userDrawn="1"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Line 124"/>
            <p:cNvSpPr>
              <a:spLocks noChangeShapeType="1"/>
            </p:cNvSpPr>
            <p:nvPr userDrawn="1"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Line 125"/>
            <p:cNvSpPr>
              <a:spLocks noChangeShapeType="1"/>
            </p:cNvSpPr>
            <p:nvPr userDrawn="1"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126"/>
            <p:cNvSpPr>
              <a:spLocks noChangeShapeType="1"/>
            </p:cNvSpPr>
            <p:nvPr userDrawn="1"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127"/>
            <p:cNvSpPr>
              <a:spLocks noChangeShapeType="1"/>
            </p:cNvSpPr>
            <p:nvPr userDrawn="1"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128"/>
            <p:cNvSpPr>
              <a:spLocks noChangeShapeType="1"/>
            </p:cNvSpPr>
            <p:nvPr userDrawn="1"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129"/>
            <p:cNvSpPr>
              <a:spLocks noChangeShapeType="1"/>
            </p:cNvSpPr>
            <p:nvPr userDrawn="1"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130"/>
            <p:cNvSpPr>
              <a:spLocks noChangeShapeType="1"/>
            </p:cNvSpPr>
            <p:nvPr userDrawn="1"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131"/>
            <p:cNvSpPr>
              <a:spLocks noChangeShapeType="1"/>
            </p:cNvSpPr>
            <p:nvPr userDrawn="1"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132"/>
            <p:cNvSpPr>
              <a:spLocks noChangeShapeType="1"/>
            </p:cNvSpPr>
            <p:nvPr userDrawn="1"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133"/>
            <p:cNvSpPr>
              <a:spLocks noChangeShapeType="1"/>
            </p:cNvSpPr>
            <p:nvPr userDrawn="1"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134"/>
            <p:cNvSpPr>
              <a:spLocks noChangeShapeType="1"/>
            </p:cNvSpPr>
            <p:nvPr userDrawn="1"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135"/>
            <p:cNvSpPr>
              <a:spLocks noChangeShapeType="1"/>
            </p:cNvSpPr>
            <p:nvPr userDrawn="1"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136"/>
            <p:cNvSpPr>
              <a:spLocks noChangeShapeType="1"/>
            </p:cNvSpPr>
            <p:nvPr userDrawn="1"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137"/>
            <p:cNvSpPr>
              <a:spLocks noChangeShapeType="1"/>
            </p:cNvSpPr>
            <p:nvPr userDrawn="1"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138"/>
            <p:cNvSpPr>
              <a:spLocks noChangeShapeType="1"/>
            </p:cNvSpPr>
            <p:nvPr userDrawn="1"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139"/>
            <p:cNvSpPr>
              <a:spLocks noChangeShapeType="1"/>
            </p:cNvSpPr>
            <p:nvPr userDrawn="1"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140"/>
            <p:cNvSpPr>
              <a:spLocks noChangeShapeType="1"/>
            </p:cNvSpPr>
            <p:nvPr userDrawn="1"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141"/>
            <p:cNvSpPr>
              <a:spLocks noChangeShapeType="1"/>
            </p:cNvSpPr>
            <p:nvPr userDrawn="1"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142"/>
            <p:cNvSpPr>
              <a:spLocks noChangeShapeType="1"/>
            </p:cNvSpPr>
            <p:nvPr userDrawn="1"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143"/>
            <p:cNvSpPr>
              <a:spLocks noChangeShapeType="1"/>
            </p:cNvSpPr>
            <p:nvPr userDrawn="1"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144"/>
            <p:cNvSpPr>
              <a:spLocks noChangeShapeType="1"/>
            </p:cNvSpPr>
            <p:nvPr userDrawn="1"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145"/>
            <p:cNvSpPr>
              <a:spLocks noChangeShapeType="1"/>
            </p:cNvSpPr>
            <p:nvPr userDrawn="1"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146"/>
            <p:cNvSpPr>
              <a:spLocks noChangeShapeType="1"/>
            </p:cNvSpPr>
            <p:nvPr userDrawn="1"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147"/>
            <p:cNvSpPr>
              <a:spLocks noChangeShapeType="1"/>
            </p:cNvSpPr>
            <p:nvPr userDrawn="1"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148"/>
            <p:cNvSpPr>
              <a:spLocks noChangeShapeType="1"/>
            </p:cNvSpPr>
            <p:nvPr userDrawn="1"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149"/>
            <p:cNvSpPr>
              <a:spLocks noChangeShapeType="1"/>
            </p:cNvSpPr>
            <p:nvPr userDrawn="1"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150"/>
            <p:cNvSpPr>
              <a:spLocks noChangeShapeType="1"/>
            </p:cNvSpPr>
            <p:nvPr userDrawn="1"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151"/>
            <p:cNvSpPr>
              <a:spLocks noChangeShapeType="1"/>
            </p:cNvSpPr>
            <p:nvPr userDrawn="1"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Line 152"/>
            <p:cNvSpPr>
              <a:spLocks noChangeShapeType="1"/>
            </p:cNvSpPr>
            <p:nvPr userDrawn="1"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153"/>
            <p:cNvSpPr>
              <a:spLocks noChangeShapeType="1"/>
            </p:cNvSpPr>
            <p:nvPr userDrawn="1"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154"/>
            <p:cNvSpPr>
              <a:spLocks noChangeShapeType="1"/>
            </p:cNvSpPr>
            <p:nvPr userDrawn="1"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155"/>
            <p:cNvSpPr>
              <a:spLocks noChangeShapeType="1"/>
            </p:cNvSpPr>
            <p:nvPr userDrawn="1"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Line 156"/>
            <p:cNvSpPr>
              <a:spLocks noChangeShapeType="1"/>
            </p:cNvSpPr>
            <p:nvPr userDrawn="1"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Line 157"/>
            <p:cNvSpPr>
              <a:spLocks noChangeShapeType="1"/>
            </p:cNvSpPr>
            <p:nvPr userDrawn="1"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158"/>
            <p:cNvSpPr>
              <a:spLocks noChangeShapeType="1"/>
            </p:cNvSpPr>
            <p:nvPr userDrawn="1"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159"/>
            <p:cNvSpPr>
              <a:spLocks noChangeShapeType="1"/>
            </p:cNvSpPr>
            <p:nvPr userDrawn="1"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Line 160"/>
            <p:cNvSpPr>
              <a:spLocks noChangeShapeType="1"/>
            </p:cNvSpPr>
            <p:nvPr userDrawn="1"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Line 161"/>
            <p:cNvSpPr>
              <a:spLocks noChangeShapeType="1"/>
            </p:cNvSpPr>
            <p:nvPr userDrawn="1"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162"/>
            <p:cNvSpPr>
              <a:spLocks noChangeShapeType="1"/>
            </p:cNvSpPr>
            <p:nvPr userDrawn="1"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163"/>
            <p:cNvSpPr>
              <a:spLocks noChangeShapeType="1"/>
            </p:cNvSpPr>
            <p:nvPr userDrawn="1"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Line 164"/>
            <p:cNvSpPr>
              <a:spLocks noChangeShapeType="1"/>
            </p:cNvSpPr>
            <p:nvPr userDrawn="1"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Line 165"/>
            <p:cNvSpPr>
              <a:spLocks noChangeShapeType="1"/>
            </p:cNvSpPr>
            <p:nvPr userDrawn="1"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166"/>
            <p:cNvSpPr>
              <a:spLocks noChangeShapeType="1"/>
            </p:cNvSpPr>
            <p:nvPr userDrawn="1"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Line 167"/>
            <p:cNvSpPr>
              <a:spLocks noChangeShapeType="1"/>
            </p:cNvSpPr>
            <p:nvPr userDrawn="1"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168"/>
            <p:cNvSpPr>
              <a:spLocks noChangeShapeType="1"/>
            </p:cNvSpPr>
            <p:nvPr userDrawn="1"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169"/>
            <p:cNvSpPr>
              <a:spLocks noChangeShapeType="1"/>
            </p:cNvSpPr>
            <p:nvPr userDrawn="1"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170"/>
            <p:cNvSpPr>
              <a:spLocks noChangeShapeType="1"/>
            </p:cNvSpPr>
            <p:nvPr userDrawn="1"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171"/>
            <p:cNvSpPr>
              <a:spLocks noChangeShapeType="1"/>
            </p:cNvSpPr>
            <p:nvPr userDrawn="1"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Line 172"/>
            <p:cNvSpPr>
              <a:spLocks noChangeShapeType="1"/>
            </p:cNvSpPr>
            <p:nvPr userDrawn="1"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173"/>
            <p:cNvSpPr>
              <a:spLocks noChangeShapeType="1"/>
            </p:cNvSpPr>
            <p:nvPr userDrawn="1"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Line 174"/>
            <p:cNvSpPr>
              <a:spLocks noChangeShapeType="1"/>
            </p:cNvSpPr>
            <p:nvPr userDrawn="1"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Line 175"/>
            <p:cNvSpPr>
              <a:spLocks noChangeShapeType="1"/>
            </p:cNvSpPr>
            <p:nvPr userDrawn="1"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Line 176"/>
            <p:cNvSpPr>
              <a:spLocks noChangeShapeType="1"/>
            </p:cNvSpPr>
            <p:nvPr userDrawn="1"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Line 177"/>
            <p:cNvSpPr>
              <a:spLocks noChangeShapeType="1"/>
            </p:cNvSpPr>
            <p:nvPr userDrawn="1"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Line 178"/>
            <p:cNvSpPr>
              <a:spLocks noChangeShapeType="1"/>
            </p:cNvSpPr>
            <p:nvPr userDrawn="1"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Line 179"/>
            <p:cNvSpPr>
              <a:spLocks noChangeShapeType="1"/>
            </p:cNvSpPr>
            <p:nvPr userDrawn="1"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180"/>
            <p:cNvSpPr>
              <a:spLocks noChangeShapeType="1"/>
            </p:cNvSpPr>
            <p:nvPr userDrawn="1"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181"/>
            <p:cNvSpPr>
              <a:spLocks noChangeShapeType="1"/>
            </p:cNvSpPr>
            <p:nvPr userDrawn="1"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Line 182"/>
            <p:cNvSpPr>
              <a:spLocks noChangeShapeType="1"/>
            </p:cNvSpPr>
            <p:nvPr userDrawn="1"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" name="Line 183"/>
            <p:cNvSpPr>
              <a:spLocks noChangeShapeType="1"/>
            </p:cNvSpPr>
            <p:nvPr userDrawn="1"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Line 184"/>
            <p:cNvSpPr>
              <a:spLocks noChangeShapeType="1"/>
            </p:cNvSpPr>
            <p:nvPr userDrawn="1"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185"/>
            <p:cNvSpPr>
              <a:spLocks noChangeShapeType="1"/>
            </p:cNvSpPr>
            <p:nvPr userDrawn="1"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186"/>
            <p:cNvSpPr>
              <a:spLocks noChangeShapeType="1"/>
            </p:cNvSpPr>
            <p:nvPr userDrawn="1"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Line 187"/>
            <p:cNvSpPr>
              <a:spLocks noChangeShapeType="1"/>
            </p:cNvSpPr>
            <p:nvPr userDrawn="1"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188"/>
            <p:cNvSpPr>
              <a:spLocks noChangeShapeType="1"/>
            </p:cNvSpPr>
            <p:nvPr userDrawn="1"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189"/>
            <p:cNvSpPr>
              <a:spLocks noChangeShapeType="1"/>
            </p:cNvSpPr>
            <p:nvPr userDrawn="1"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Line 190"/>
            <p:cNvSpPr>
              <a:spLocks noChangeShapeType="1"/>
            </p:cNvSpPr>
            <p:nvPr userDrawn="1"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Line 191"/>
            <p:cNvSpPr>
              <a:spLocks noChangeShapeType="1"/>
            </p:cNvSpPr>
            <p:nvPr userDrawn="1"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Line 192"/>
            <p:cNvSpPr>
              <a:spLocks noChangeShapeType="1"/>
            </p:cNvSpPr>
            <p:nvPr userDrawn="1"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193"/>
            <p:cNvSpPr>
              <a:spLocks noChangeShapeType="1"/>
            </p:cNvSpPr>
            <p:nvPr userDrawn="1"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194"/>
            <p:cNvSpPr>
              <a:spLocks noChangeShapeType="1"/>
            </p:cNvSpPr>
            <p:nvPr userDrawn="1"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195"/>
            <p:cNvSpPr>
              <a:spLocks noChangeShapeType="1"/>
            </p:cNvSpPr>
            <p:nvPr userDrawn="1"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196"/>
            <p:cNvSpPr>
              <a:spLocks noChangeShapeType="1"/>
            </p:cNvSpPr>
            <p:nvPr userDrawn="1"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197"/>
            <p:cNvSpPr>
              <a:spLocks noChangeShapeType="1"/>
            </p:cNvSpPr>
            <p:nvPr userDrawn="1"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Line 198"/>
            <p:cNvSpPr>
              <a:spLocks noChangeShapeType="1"/>
            </p:cNvSpPr>
            <p:nvPr userDrawn="1"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Line 199"/>
            <p:cNvSpPr>
              <a:spLocks noChangeShapeType="1"/>
            </p:cNvSpPr>
            <p:nvPr userDrawn="1"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200"/>
            <p:cNvSpPr>
              <a:spLocks noChangeShapeType="1"/>
            </p:cNvSpPr>
            <p:nvPr userDrawn="1"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Line 201"/>
            <p:cNvSpPr>
              <a:spLocks noChangeShapeType="1"/>
            </p:cNvSpPr>
            <p:nvPr userDrawn="1"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202"/>
            <p:cNvSpPr>
              <a:spLocks noChangeShapeType="1"/>
            </p:cNvSpPr>
            <p:nvPr userDrawn="1"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203"/>
            <p:cNvSpPr>
              <a:spLocks noChangeShapeType="1"/>
            </p:cNvSpPr>
            <p:nvPr userDrawn="1"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Line 204"/>
            <p:cNvSpPr>
              <a:spLocks noChangeShapeType="1"/>
            </p:cNvSpPr>
            <p:nvPr userDrawn="1"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Line 205"/>
            <p:cNvSpPr>
              <a:spLocks noChangeShapeType="1"/>
            </p:cNvSpPr>
            <p:nvPr userDrawn="1"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206"/>
            <p:cNvSpPr>
              <a:spLocks noChangeShapeType="1"/>
            </p:cNvSpPr>
            <p:nvPr userDrawn="1"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207"/>
            <p:cNvSpPr>
              <a:spLocks noChangeShapeType="1"/>
            </p:cNvSpPr>
            <p:nvPr userDrawn="1"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Line 208"/>
            <p:cNvSpPr>
              <a:spLocks noChangeShapeType="1"/>
            </p:cNvSpPr>
            <p:nvPr userDrawn="1"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209"/>
            <p:cNvSpPr>
              <a:spLocks noChangeShapeType="1"/>
            </p:cNvSpPr>
            <p:nvPr userDrawn="1"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210"/>
            <p:cNvSpPr>
              <a:spLocks noChangeShapeType="1"/>
            </p:cNvSpPr>
            <p:nvPr userDrawn="1"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Line 211"/>
            <p:cNvSpPr>
              <a:spLocks noChangeShapeType="1"/>
            </p:cNvSpPr>
            <p:nvPr userDrawn="1"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212"/>
            <p:cNvSpPr>
              <a:spLocks noChangeShapeType="1"/>
            </p:cNvSpPr>
            <p:nvPr userDrawn="1"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Line 213"/>
            <p:cNvSpPr>
              <a:spLocks noChangeShapeType="1"/>
            </p:cNvSpPr>
            <p:nvPr userDrawn="1"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Line 214"/>
            <p:cNvSpPr>
              <a:spLocks noChangeShapeType="1"/>
            </p:cNvSpPr>
            <p:nvPr userDrawn="1"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Line 215"/>
            <p:cNvSpPr>
              <a:spLocks noChangeShapeType="1"/>
            </p:cNvSpPr>
            <p:nvPr userDrawn="1"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" name="Line 216"/>
            <p:cNvSpPr>
              <a:spLocks noChangeShapeType="1"/>
            </p:cNvSpPr>
            <p:nvPr userDrawn="1"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Line 217"/>
            <p:cNvSpPr>
              <a:spLocks noChangeShapeType="1"/>
            </p:cNvSpPr>
            <p:nvPr userDrawn="1"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Line 218"/>
            <p:cNvSpPr>
              <a:spLocks noChangeShapeType="1"/>
            </p:cNvSpPr>
            <p:nvPr userDrawn="1"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" name="Line 219"/>
            <p:cNvSpPr>
              <a:spLocks noChangeShapeType="1"/>
            </p:cNvSpPr>
            <p:nvPr userDrawn="1"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371600"/>
            <a:ext cx="79581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21.02.2019.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None/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D3D3D26-19C9-4687-9FE1-ECF75ED79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226"/>
          <p:cNvSpPr>
            <a:spLocks noChangeArrowheads="1"/>
          </p:cNvSpPr>
          <p:nvPr userDrawn="1"/>
        </p:nvSpPr>
        <p:spPr bwMode="auto">
          <a:xfrm>
            <a:off x="1143000" y="152400"/>
            <a:ext cx="7580313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1032" name="Rectangle 227"/>
          <p:cNvSpPr>
            <a:spLocks noChangeArrowheads="1"/>
          </p:cNvSpPr>
          <p:nvPr/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Click to edit Master title style</a:t>
            </a:r>
          </a:p>
        </p:txBody>
      </p:sp>
      <p:sp>
        <p:nvSpPr>
          <p:cNvPr id="1252" name="Rectangle 228"/>
          <p:cNvSpPr>
            <a:spLocks noChangeArrowheads="1"/>
          </p:cNvSpPr>
          <p:nvPr userDrawn="1"/>
        </p:nvSpPr>
        <p:spPr bwMode="auto">
          <a:xfrm>
            <a:off x="2819400" y="1066800"/>
            <a:ext cx="5662613" cy="777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 sz="2400">
              <a:latin typeface="Times New Roman" pitchFamily="18" charset="0"/>
            </a:endParaRPr>
          </a:p>
        </p:txBody>
      </p:sp>
      <p:sp>
        <p:nvSpPr>
          <p:cNvPr id="1253" name="Rectangle 229"/>
          <p:cNvSpPr>
            <a:spLocks noChangeArrowheads="1"/>
          </p:cNvSpPr>
          <p:nvPr userDrawn="1"/>
        </p:nvSpPr>
        <p:spPr bwMode="auto">
          <a:xfrm>
            <a:off x="1143000" y="228600"/>
            <a:ext cx="5662613" cy="777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" grpId="0" animBg="1" autoUpdateAnimBg="0"/>
      <p:bldP spid="1253" grpId="0" animBg="1" autoUpdateAnimBg="0"/>
    </p:bldLst>
  </p:timing>
  <p:hf hdr="0" ft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png"/><Relationship Id="rId5" Type="http://schemas.openxmlformats.org/officeDocument/2006/relationships/image" Target="../media/image1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3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4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://www.jus.org.yu/linkovi_clip_image001.jpg" TargetMode="External"/><Relationship Id="rId13" Type="http://schemas.openxmlformats.org/officeDocument/2006/relationships/image" Target="../media/image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12" Type="http://schemas.openxmlformats.org/officeDocument/2006/relationships/hyperlink" Target="http://www.iec.ch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wmf"/><Relationship Id="rId11" Type="http://schemas.openxmlformats.org/officeDocument/2006/relationships/hyperlink" Target="http://www.iso.org/" TargetMode="External"/><Relationship Id="rId5" Type="http://schemas.openxmlformats.org/officeDocument/2006/relationships/oleObject" Target="../embeddings/oleObject5.bin"/><Relationship Id="rId15" Type="http://schemas.openxmlformats.org/officeDocument/2006/relationships/hyperlink" Target="http://www.wssn.net/" TargetMode="External"/><Relationship Id="rId10" Type="http://schemas.openxmlformats.org/officeDocument/2006/relationships/image" Target="http://www.jus.org.yu/linkovi_clip_image002.jpg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4.jpeg"/><Relationship Id="rId14" Type="http://schemas.openxmlformats.org/officeDocument/2006/relationships/image" Target="http://www.jus.org.yu/linkovi_clip_image009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www.jus.org.yu/linkovi_clip_image005.jpg" TargetMode="External"/><Relationship Id="rId13" Type="http://schemas.openxmlformats.org/officeDocument/2006/relationships/image" Target="../media/image8.jpeg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jpeg"/><Relationship Id="rId12" Type="http://schemas.openxmlformats.org/officeDocument/2006/relationships/hyperlink" Target="http://www.bsi-global.com/" TargetMode="Externa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6" Type="http://schemas.openxmlformats.org/officeDocument/2006/relationships/hyperlink" Target="http://www.gost-r.info/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11" Type="http://schemas.openxmlformats.org/officeDocument/2006/relationships/image" Target="http://www.jus.org.yu/linkovi_clip_image006.jpg" TargetMode="External"/><Relationship Id="rId5" Type="http://schemas.openxmlformats.org/officeDocument/2006/relationships/oleObject" Target="../embeddings/oleObject6.bin"/><Relationship Id="rId15" Type="http://schemas.openxmlformats.org/officeDocument/2006/relationships/hyperlink" Target="http://www.astm.org/" TargetMode="External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hyperlink" Target="http://www.din.de/" TargetMode="External"/><Relationship Id="rId14" Type="http://schemas.openxmlformats.org/officeDocument/2006/relationships/image" Target="http://www.jus.org.yu/linkovi_clip_image007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s.org.yu/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EE16A4-9CB8-448C-A00F-828F27D16167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P</a:t>
            </a:r>
            <a:r>
              <a:rPr lang="en-US" altLang="en-US" sz="2400" b="1">
                <a:cs typeface="Times New Roman" pitchFamily="18" charset="0"/>
              </a:rPr>
              <a:t>rojektovanj</a:t>
            </a:r>
            <a:r>
              <a:rPr lang="sr-Latn-CS" altLang="en-US" sz="2400" b="1"/>
              <a:t>e</a:t>
            </a:r>
            <a:r>
              <a:rPr lang="en-US" altLang="en-US" sz="2400" b="1">
                <a:cs typeface="Times New Roman" pitchFamily="18" charset="0"/>
              </a:rPr>
              <a:t> elektronskih kola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52600"/>
            <a:ext cx="6662738" cy="3859213"/>
          </a:xfrm>
          <a:solidFill>
            <a:schemeClr val="accent1"/>
          </a:solidFill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cs typeface="Times New Roman" pitchFamily="18" charset="0"/>
              </a:rPr>
              <a:t>Katedra</a:t>
            </a:r>
            <a:r>
              <a:rPr lang="en-US" altLang="en-US" sz="2400" b="1" dirty="0">
                <a:cs typeface="Times New Roman" pitchFamily="18" charset="0"/>
              </a:rPr>
              <a:t> za e</a:t>
            </a:r>
            <a:r>
              <a:rPr lang="sl-SI" altLang="en-US" sz="2400" b="1" dirty="0">
                <a:cs typeface="Times New Roman" pitchFamily="18" charset="0"/>
              </a:rPr>
              <a:t>le</a:t>
            </a:r>
            <a:r>
              <a:rPr lang="en-US" altLang="en-US" sz="2400" b="1" dirty="0">
                <a:cs typeface="Times New Roman" pitchFamily="18" charset="0"/>
              </a:rPr>
              <a:t>k</a:t>
            </a:r>
            <a:r>
              <a:rPr lang="sl-SI" altLang="en-US" sz="2400" b="1" dirty="0">
                <a:cs typeface="Times New Roman" pitchFamily="18" charset="0"/>
              </a:rPr>
              <a:t>troni</a:t>
            </a:r>
            <a:r>
              <a:rPr lang="en-US" altLang="en-US" sz="2400" b="1" dirty="0" err="1">
                <a:cs typeface="Times New Roman" pitchFamily="18" charset="0"/>
              </a:rPr>
              <a:t>ku</a:t>
            </a:r>
            <a:endParaRPr lang="sl-SI" altLang="en-US" sz="24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cs typeface="Times New Roman" pitchFamily="18" charset="0"/>
              </a:rPr>
              <a:t>Elektronski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fakultet</a:t>
            </a:r>
            <a:r>
              <a:rPr lang="en-US" altLang="en-US" sz="2400" b="1" dirty="0">
                <a:cs typeface="Times New Roman" pitchFamily="18" charset="0"/>
              </a:rPr>
              <a:t> Ni</a:t>
            </a:r>
            <a:r>
              <a:rPr lang="sr-Latn-CS" altLang="en-US" sz="2400" b="1" dirty="0"/>
              <a:t>š</a:t>
            </a:r>
            <a:r>
              <a:rPr lang="sl-SI" altLang="en-US" sz="2400" b="1" dirty="0">
                <a:cs typeface="Times New Roman" pitchFamily="18" charset="0"/>
              </a:rPr>
              <a:t> </a:t>
            </a:r>
            <a:endParaRPr lang="en-US" altLang="en-US" sz="24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</p:txBody>
      </p:sp>
      <p:graphicFrame>
        <p:nvGraphicFramePr>
          <p:cNvPr id="3078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0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1371600" y="60960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tabLst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tabLst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Helvetica YU" pitchFamily="34" charset="0"/>
              </a:rPr>
              <a:t>LEDA - Laboratory for Electronic Design Automation 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Helvetica YU" pitchFamily="34" charset="0"/>
              </a:rPr>
              <a:t>http://leda.elfak.ni.ac.rs/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6287C8-632E-4E03-A42D-3AFC6F6F3F80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Ekološki aspekt projektovanja</a:t>
            </a:r>
            <a:endParaRPr lang="en-US" altLang="en-US" sz="2400" b="1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15366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536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219200" y="1295400"/>
            <a:ext cx="7391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r-Latn-CS" altLang="en-US" b="1">
                <a:latin typeface="Times New Roman" pitchFamily="18" charset="0"/>
              </a:rPr>
              <a:t>Broj elektronskih uređaja u upotrebi postaje sve veći!</a:t>
            </a:r>
          </a:p>
          <a:p>
            <a:pPr eaLnBrk="1" hangingPunct="1"/>
            <a:endParaRPr lang="sr-Latn-CS" altLang="en-US" b="1">
              <a:latin typeface="Times New Roman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sr-Latn-CS" altLang="en-US" b="1">
                <a:solidFill>
                  <a:srgbClr val="362ED0"/>
                </a:solidFill>
                <a:latin typeface="Times New Roman" pitchFamily="18" charset="0"/>
              </a:rPr>
              <a:t>Da li ćemo imati dovoljno energije za njihov rad?</a:t>
            </a:r>
            <a:endParaRPr lang="en-GB" altLang="en-US">
              <a:solidFill>
                <a:srgbClr val="362ED0"/>
              </a:solidFill>
              <a:latin typeface="Times New Roman" pitchFamily="18" charset="0"/>
            </a:endParaRP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1028700" y="3733800"/>
            <a:ext cx="758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r-Latn-CS" altLang="en-US" b="1">
                <a:latin typeface="Times New Roman" pitchFamily="18" charset="0"/>
              </a:rPr>
              <a:t>Raste broj elektronskih uređaja van upotrebe!</a:t>
            </a:r>
          </a:p>
          <a:p>
            <a:pPr eaLnBrk="1" hangingPunct="1"/>
            <a:endParaRPr lang="sr-Latn-CS" altLang="en-US" b="1">
              <a:latin typeface="Times New Roman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sr-Latn-CS" altLang="en-US" b="1">
                <a:solidFill>
                  <a:srgbClr val="362ED0"/>
                </a:solidFill>
                <a:latin typeface="Times New Roman" pitchFamily="18" charset="0"/>
              </a:rPr>
              <a:t>Šta raditi sa uređajima koji se ne koriste?</a:t>
            </a:r>
            <a:endParaRPr lang="en-GB" altLang="en-US">
              <a:solidFill>
                <a:srgbClr val="362ED0"/>
              </a:solidFill>
              <a:latin typeface="Times New Roman" pitchFamily="18" charset="0"/>
            </a:endParaRPr>
          </a:p>
        </p:txBody>
      </p:sp>
      <p:pic>
        <p:nvPicPr>
          <p:cNvPr id="15371" name="Picture 12" descr="GSMA: Preko pet milijardi korisnika mobilnih telefona u svet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80013"/>
            <a:ext cx="29718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BABF3C-92F8-4794-B971-A742156F10E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b="1" dirty="0"/>
              <a:t>Ekološki aspekt projektovanja</a:t>
            </a:r>
            <a:endParaRPr lang="en-US" altLang="en-US" b="1" dirty="0"/>
          </a:p>
        </p:txBody>
      </p:sp>
      <p:graphicFrame>
        <p:nvGraphicFramePr>
          <p:cNvPr id="16389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CorelDRAW" r:id="rId4" imgW="778880" imgH="761762" progId="CorelDRAW.Graphic.12">
                  <p:embed/>
                </p:oleObj>
              </mc:Choice>
              <mc:Fallback>
                <p:oleObj name="CorelDRAW" r:id="rId4" imgW="778880" imgH="761762" progId="CorelDRAW.Graphic.12">
                  <p:embed/>
                  <p:pic>
                    <p:nvPicPr>
                      <p:cNvPr id="16389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1143000" y="1828800"/>
            <a:ext cx="7391400" cy="469900"/>
          </a:xfrm>
          <a:prstGeom prst="rect">
            <a:avLst/>
          </a:prstGeom>
          <a:noFill/>
          <a:ln w="12700">
            <a:solidFill>
              <a:srgbClr val="FE736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2400" b="1"/>
              <a:t>Rešenje tražiti još tokom projektovanja: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1028700" y="3733800"/>
            <a:ext cx="7086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r-Latn-CS" altLang="en-US" sz="2400" b="1">
                <a:latin typeface="Times New Roman" pitchFamily="18" charset="0"/>
              </a:rPr>
              <a:t>Glavni problemi</a:t>
            </a:r>
          </a:p>
          <a:p>
            <a:pPr lvl="1" eaLnBrk="1" hangingPunct="1">
              <a:buFontTx/>
              <a:buChar char="•"/>
            </a:pPr>
            <a:r>
              <a:rPr lang="sr-Latn-CS" altLang="en-US" sz="2400" b="1">
                <a:solidFill>
                  <a:srgbClr val="362ED0"/>
                </a:solidFill>
                <a:latin typeface="Times New Roman" pitchFamily="18" charset="0"/>
              </a:rPr>
              <a:t>Potrošnja energije</a:t>
            </a:r>
          </a:p>
          <a:p>
            <a:pPr lvl="1" eaLnBrk="1" hangingPunct="1">
              <a:buFontTx/>
              <a:buChar char="•"/>
            </a:pPr>
            <a:r>
              <a:rPr lang="sr-Latn-CS" altLang="en-US" sz="2400" b="1">
                <a:solidFill>
                  <a:srgbClr val="362ED0"/>
                </a:solidFill>
                <a:latin typeface="Times New Roman" pitchFamily="18" charset="0"/>
              </a:rPr>
              <a:t>Zagađenje istrošenim proizvodima</a:t>
            </a:r>
          </a:p>
          <a:p>
            <a:pPr lvl="1" eaLnBrk="1" hangingPunct="1">
              <a:buFontTx/>
              <a:buChar char="•"/>
            </a:pPr>
            <a:r>
              <a:rPr lang="sr-Latn-CS" altLang="en-US" sz="2400" b="1">
                <a:solidFill>
                  <a:srgbClr val="362ED0"/>
                </a:solidFill>
                <a:latin typeface="Times New Roman" pitchFamily="18" charset="0"/>
              </a:rPr>
              <a:t>Zagađivanje otrovnim materijalima</a:t>
            </a:r>
            <a:endParaRPr lang="en-GB" altLang="en-US" sz="2400" b="1">
              <a:solidFill>
                <a:srgbClr val="362ED0"/>
              </a:solidFill>
              <a:latin typeface="Times New Roman" pitchFamily="18" charset="0"/>
            </a:endParaRPr>
          </a:p>
        </p:txBody>
      </p:sp>
      <p:sp>
        <p:nvSpPr>
          <p:cNvPr id="437257" name="Text Box 9"/>
          <p:cNvSpPr txBox="1">
            <a:spLocks noChangeArrowheads="1"/>
          </p:cNvSpPr>
          <p:nvPr/>
        </p:nvSpPr>
        <p:spPr bwMode="auto">
          <a:xfrm>
            <a:off x="1066800" y="2590800"/>
            <a:ext cx="7391400" cy="457200"/>
          </a:xfrm>
          <a:prstGeom prst="rect">
            <a:avLst/>
          </a:prstGeom>
          <a:solidFill>
            <a:srgbClr val="4987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2400" b="1">
                <a:solidFill>
                  <a:srgbClr val="00FF00"/>
                </a:solidFill>
              </a:rPr>
              <a:t>Projektovanje za prirodnu okolinu</a:t>
            </a:r>
          </a:p>
        </p:txBody>
      </p:sp>
      <p:pic>
        <p:nvPicPr>
          <p:cNvPr id="16395" name="Picture 12" descr="GSMA: Preko pet milijardi korisnika mobilnih telefona u svet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333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7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7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7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7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5" grpId="0" animBg="1" autoUpdateAnimBg="0"/>
      <p:bldP spid="437256" grpId="0" build="p" bldLvl="2" autoUpdateAnimBg="0"/>
      <p:bldP spid="43725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5"/>
          <p:cNvSpPr txBox="1">
            <a:spLocks noGrp="1" noChangeArrowheads="1"/>
          </p:cNvSpPr>
          <p:nvPr/>
        </p:nvSpPr>
        <p:spPr bwMode="auto">
          <a:xfrm>
            <a:off x="1387475" y="63579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7411" name="Rectangle 107"/>
          <p:cNvSpPr txBox="1">
            <a:spLocks noGrp="1" noChangeArrowheads="1"/>
          </p:cNvSpPr>
          <p:nvPr/>
        </p:nvSpPr>
        <p:spPr bwMode="auto">
          <a:xfrm>
            <a:off x="6464300" y="6361113"/>
            <a:ext cx="190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DB9F8D-CF92-43BE-B84E-4290849DF8FA}" type="slidenum">
              <a:rPr lang="en-US" altLang="en-US" sz="1400">
                <a:solidFill>
                  <a:schemeClr val="folHlink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sr-Latn-CS" altLang="en-US" sz="3600" b="1" dirty="0"/>
              <a:t>Ekološki aspekt projektovanja</a:t>
            </a:r>
            <a:endParaRPr lang="en-US" altLang="en-US" sz="3600" b="1" dirty="0"/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17414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7414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1143000" y="12954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2400" b="1"/>
              <a:t>Potrošnja energije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990600" y="1876425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 b="1">
              <a:solidFill>
                <a:srgbClr val="362ED0"/>
              </a:solidFill>
            </a:endParaRP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1143000" y="1828800"/>
            <a:ext cx="73914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2800" b="1">
                <a:latin typeface="Times Roman YU" pitchFamily="18" charset="0"/>
              </a:rPr>
              <a:t>More than 30 billion kilowatt-hours of energy is wasted because many of us simply forget to shut down our computers when we’re not using them. Even with a screen saver on, when you’re not using it, it’s STILL using up to 280 watts/hour of completely wasted power.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latin typeface="Times Roman YU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latin typeface="Arial" charset="0"/>
              </a:rPr>
              <a:t>(</a:t>
            </a:r>
            <a:r>
              <a:rPr lang="sr-Latn-CS" altLang="en-US" sz="2000" b="1">
                <a:latin typeface="Arial" charset="0"/>
              </a:rPr>
              <a:t>http://www.indianweb2.com/2007/07/localcooling-save-pc-power-consumption-fight-globalwarming/</a:t>
            </a:r>
            <a:r>
              <a:rPr lang="de-DE" altLang="en-US" sz="2000" b="1">
                <a:latin typeface="Arial" charset="0"/>
              </a:rPr>
              <a:t>)</a:t>
            </a:r>
            <a:endParaRPr lang="sr-Latn-CS" altLang="en-US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09603F-8FF3-411B-886F-A887BC520F41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b="1" dirty="0"/>
              <a:t>Ekološki aspekt projektovanja</a:t>
            </a:r>
            <a:endParaRPr lang="en-US" altLang="en-US" b="1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18438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843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1143000" y="12954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2400" b="1"/>
              <a:t>Potrošnja energije</a:t>
            </a:r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990600" y="1876425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 b="1">
              <a:solidFill>
                <a:srgbClr val="362ED0"/>
              </a:solidFill>
            </a:endParaRP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1143000" y="2133600"/>
            <a:ext cx="7391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r-Latn-CS" altLang="en-US" sz="2800" b="1">
                <a:solidFill>
                  <a:srgbClr val="362ED0"/>
                </a:solidFill>
              </a:rPr>
              <a:t> I najmanje smanjenje potrošnje kada se pomnoži brojem uređaja dovodi do značajnih ušteda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r-Latn-CS" altLang="en-US" sz="2800" b="1">
                <a:solidFill>
                  <a:srgbClr val="362ED0"/>
                </a:solidFill>
              </a:rPr>
              <a:t> SAD troše 10GW za napajanje ‘isključenih’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2800" b="1">
                <a:solidFill>
                  <a:srgbClr val="362ED0"/>
                </a:solidFill>
              </a:rPr>
              <a:t>       uređaja!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7C55E5-8344-4A82-991F-F36BE7317CBB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b="1" dirty="0"/>
              <a:t>Ekološki aspekt projektovanja</a:t>
            </a:r>
            <a:endParaRPr lang="en-US" altLang="en-US" b="1" dirty="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19462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946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5767388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1371600" y="12954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2400" b="1"/>
              <a:t>Tehnološki vek računara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2400" b="1"/>
              <a:t>proizvedenih 1999. je 3,1 godina!</a:t>
            </a:r>
            <a:r>
              <a:rPr lang="en-US" altLang="en-US" sz="2400"/>
              <a:t> </a:t>
            </a:r>
            <a:endParaRPr lang="en-GB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57BB5C-2CA4-4938-B891-DFA57237AA5A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b="1" dirty="0"/>
              <a:t>Ekološki aspekt projektovanja</a:t>
            </a:r>
            <a:endParaRPr lang="en-US" altLang="en-US" b="1" dirty="0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20486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048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2687638" y="3124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049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4676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2438400" y="1371600"/>
            <a:ext cx="445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2400" b="1"/>
              <a:t>Gomilanje elektronskog otpada!</a:t>
            </a:r>
            <a:r>
              <a:rPr lang="en-US" altLang="en-US" sz="2400"/>
              <a:t> </a:t>
            </a:r>
            <a:endParaRPr lang="en-GB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2B22FD-56AA-4B4E-8D16-CE92A8661547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b="1" dirty="0"/>
              <a:t>Ekološki aspekt projektovanja</a:t>
            </a:r>
            <a:endParaRPr lang="en-US" altLang="en-US" b="1" dirty="0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21510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15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>
            <a:off x="2687638" y="3124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1066800" y="1524000"/>
            <a:ext cx="7391400" cy="519113"/>
          </a:xfrm>
          <a:prstGeom prst="rect">
            <a:avLst/>
          </a:prstGeom>
          <a:solidFill>
            <a:srgbClr val="4987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2800" b="1">
                <a:solidFill>
                  <a:srgbClr val="00FF00"/>
                </a:solidFill>
              </a:rPr>
              <a:t>Projektovanje</a:t>
            </a:r>
            <a:r>
              <a:rPr lang="sr-Latn-CS" altLang="en-US" sz="2400" b="1">
                <a:solidFill>
                  <a:srgbClr val="00FF00"/>
                </a:solidFill>
              </a:rPr>
              <a:t> za prirodnu okolinu:</a:t>
            </a:r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1143000" y="2241550"/>
            <a:ext cx="7391400" cy="1187450"/>
          </a:xfrm>
          <a:prstGeom prst="rect">
            <a:avLst/>
          </a:prstGeom>
          <a:solidFill>
            <a:srgbClr val="4987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sr-Latn-CS" altLang="en-US" sz="2400" b="1">
                <a:solidFill>
                  <a:srgbClr val="00FF00"/>
                </a:solidFill>
              </a:rPr>
              <a:t>Briga o zdravlju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sr-Latn-CS" altLang="en-US" sz="2400" b="1">
                <a:solidFill>
                  <a:srgbClr val="00FF00"/>
                </a:solidFill>
              </a:rPr>
              <a:t>Briga o prirodnoj okolini i sigurnosti tokom 	čitavog životnog veka proizvoda</a:t>
            </a:r>
          </a:p>
        </p:txBody>
      </p:sp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1143000" y="4267200"/>
            <a:ext cx="7391400" cy="1552575"/>
          </a:xfrm>
          <a:prstGeom prst="rect">
            <a:avLst/>
          </a:prstGeom>
          <a:solidFill>
            <a:srgbClr val="4987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sr-Latn-CS" altLang="en-US" sz="2400" b="1">
                <a:solidFill>
                  <a:srgbClr val="00FF00"/>
                </a:solidFill>
              </a:rPr>
              <a:t>Projektovanje za preradu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sr-Latn-CS" altLang="en-US" sz="2400" b="1">
                <a:solidFill>
                  <a:srgbClr val="00FF00"/>
                </a:solidFill>
              </a:rPr>
              <a:t>Projektovanje za reciklažu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sr-Latn-CS" altLang="en-US" sz="2400" b="1">
                <a:solidFill>
                  <a:srgbClr val="00FF00"/>
                </a:solidFill>
              </a:rPr>
              <a:t>Projektovanje za produženje životnog veka proizvoda</a:t>
            </a:r>
          </a:p>
        </p:txBody>
      </p:sp>
      <p:sp>
        <p:nvSpPr>
          <p:cNvPr id="451596" name="Rectangle 12"/>
          <p:cNvSpPr>
            <a:spLocks noChangeArrowheads="1"/>
          </p:cNvSpPr>
          <p:nvPr/>
        </p:nvSpPr>
        <p:spPr bwMode="auto">
          <a:xfrm>
            <a:off x="1143000" y="3505200"/>
            <a:ext cx="73802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0"/>
              </a:spcBef>
              <a:buClrTx/>
              <a:buFontTx/>
              <a:buNone/>
            </a:pPr>
            <a:r>
              <a:rPr lang="sr-Latn-CS" altLang="en-US" sz="2800" b="1">
                <a:solidFill>
                  <a:schemeClr val="tx2"/>
                </a:solidFill>
              </a:rPr>
              <a:t>Osnovne smernice</a:t>
            </a:r>
            <a:endParaRPr lang="en-US" altLang="en-US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1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15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1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1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1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451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451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451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451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3" grpId="0" build="p" animBg="1" autoUpdateAnimBg="0"/>
      <p:bldP spid="451594" grpId="0" build="p" animBg="1" autoUpdateAnimBg="0"/>
      <p:bldP spid="451595" grpId="0" build="p" bldLvl="2" animBg="1" autoUpdateAnimBg="0"/>
      <p:bldP spid="45159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488B2E-E3B5-4B3F-BFAF-9F4ACA815FD3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b="1" dirty="0"/>
              <a:t>Ekološki aspekt projektovanja</a:t>
            </a:r>
            <a:endParaRPr lang="en-US" altLang="en-US" b="1" dirty="0"/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25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7" name="Line 7"/>
          <p:cNvSpPr>
            <a:spLocks noChangeShapeType="1"/>
          </p:cNvSpPr>
          <p:nvPr/>
        </p:nvSpPr>
        <p:spPr bwMode="auto">
          <a:xfrm>
            <a:off x="2687638" y="3124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8" name="Line 8"/>
          <p:cNvSpPr>
            <a:spLocks noChangeShapeType="1"/>
          </p:cNvSpPr>
          <p:nvPr/>
        </p:nvSpPr>
        <p:spPr bwMode="auto">
          <a:xfrm>
            <a:off x="2687638" y="30480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4414"/>
            <a:ext cx="8722709" cy="5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625923-85A3-4E90-A17B-8E4169F8BD17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3200" b="1" dirty="0">
                <a:cs typeface="Times New Roman" pitchFamily="18" charset="0"/>
              </a:rPr>
              <a:t>Ekološki aspekt projektovanja</a:t>
            </a:r>
            <a:endParaRPr lang="en-US" altLang="en-US" sz="3200" b="1" dirty="0">
              <a:cs typeface="Times New Roman" pitchFamily="18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23558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35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1" name="Line 7"/>
          <p:cNvSpPr>
            <a:spLocks noChangeShapeType="1"/>
          </p:cNvSpPr>
          <p:nvPr/>
        </p:nvSpPr>
        <p:spPr bwMode="auto">
          <a:xfrm>
            <a:off x="2687638" y="3124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62" name="Line 8"/>
          <p:cNvSpPr>
            <a:spLocks noChangeShapeType="1"/>
          </p:cNvSpPr>
          <p:nvPr/>
        </p:nvSpPr>
        <p:spPr bwMode="auto">
          <a:xfrm>
            <a:off x="2687638" y="30480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356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0674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3276600" y="1295400"/>
            <a:ext cx="4664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sr-Latn-CS" altLang="en-US" sz="2800" b="1">
                <a:solidFill>
                  <a:schemeClr val="tx2"/>
                </a:solidFill>
              </a:rPr>
              <a:t>Novi materijali</a:t>
            </a:r>
            <a:endParaRPr lang="en-US" altLang="en-US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DDA8EA-0063-40EC-A67E-3B23F5B6ADF7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3200" b="1" dirty="0">
                <a:cs typeface="Times New Roman" pitchFamily="18" charset="0"/>
              </a:rPr>
              <a:t>Ekološki aspekt projektovanja</a:t>
            </a:r>
            <a:endParaRPr lang="en-US" altLang="en-US" sz="3200" b="1" dirty="0">
              <a:cs typeface="Times New Roman" pitchFamily="18" charset="0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24582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45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Line 7"/>
          <p:cNvSpPr>
            <a:spLocks noChangeShapeType="1"/>
          </p:cNvSpPr>
          <p:nvPr/>
        </p:nvSpPr>
        <p:spPr bwMode="auto">
          <a:xfrm>
            <a:off x="2687638" y="3124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>
            <a:off x="2687638" y="30480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457200" y="1524000"/>
            <a:ext cx="8991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lvl="1" eaLnBrk="1" hangingPunct="1"/>
            <a:r>
              <a:rPr lang="sr-Latn-CS" altLang="en-US" b="1">
                <a:latin typeface="Times New Roman" pitchFamily="18" charset="0"/>
              </a:rPr>
              <a:t>ISO 14000 i rezultati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 b="1">
                <a:latin typeface="Times New Roman" pitchFamily="18" charset="0"/>
              </a:rPr>
              <a:t>SGS Tomphson primena principa </a:t>
            </a:r>
            <a:endParaRPr lang="en-US" altLang="en-US" b="1">
              <a:latin typeface="Times New Roman" pitchFamily="18" charset="0"/>
            </a:endParaRPr>
          </a:p>
          <a:p>
            <a:pPr lvl="2" eaLnBrk="1" hangingPunct="1"/>
            <a:r>
              <a:rPr lang="en-US" altLang="en-US" b="1">
                <a:latin typeface="Times New Roman" pitchFamily="18" charset="0"/>
              </a:rPr>
              <a:t>          </a:t>
            </a:r>
            <a:r>
              <a:rPr lang="sr-Latn-CS" altLang="en-US" b="1">
                <a:latin typeface="Times New Roman" pitchFamily="18" charset="0"/>
              </a:rPr>
              <a:t>PPO dovelo do povećanja profita: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 b="1">
                <a:latin typeface="Times New Roman" pitchFamily="18" charset="0"/>
              </a:rPr>
              <a:t>energija sa 680kWh/$1000 na 550kWh/$1000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 b="1">
                <a:latin typeface="Times New Roman" pitchFamily="18" charset="0"/>
              </a:rPr>
              <a:t>voda 11,3m</a:t>
            </a:r>
            <a:r>
              <a:rPr lang="sr-Latn-CS" altLang="en-US" b="1" baseline="30000">
                <a:latin typeface="Times New Roman" pitchFamily="18" charset="0"/>
              </a:rPr>
              <a:t>3</a:t>
            </a:r>
            <a:r>
              <a:rPr lang="sr-Latn-CS" altLang="en-US" b="1">
                <a:latin typeface="Times New Roman" pitchFamily="18" charset="0"/>
              </a:rPr>
              <a:t>/$1000 na 7,8m</a:t>
            </a:r>
            <a:r>
              <a:rPr lang="sr-Latn-CS" altLang="en-US" b="1" baseline="30000">
                <a:latin typeface="Times New Roman" pitchFamily="18" charset="0"/>
              </a:rPr>
              <a:t>3</a:t>
            </a:r>
            <a:r>
              <a:rPr lang="sr-Latn-CS" altLang="en-US" b="1">
                <a:latin typeface="Times New Roman" pitchFamily="18" charset="0"/>
              </a:rPr>
              <a:t>/$1000 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 b="1">
                <a:latin typeface="Times New Roman" pitchFamily="18" charset="0"/>
              </a:rPr>
              <a:t>Otpad sa 71% na 35%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sr-Latn-CS" altLang="en-US" b="1">
                <a:latin typeface="Times New Roman" pitchFamily="18" charset="0"/>
              </a:rPr>
              <a:t>Potrošnja papira 1200t/god na 800t/god</a:t>
            </a:r>
          </a:p>
        </p:txBody>
      </p:sp>
      <p:sp>
        <p:nvSpPr>
          <p:cNvPr id="24588" name="Text Box 10"/>
          <p:cNvSpPr txBox="1">
            <a:spLocks noChangeArrowheads="1"/>
          </p:cNvSpPr>
          <p:nvPr/>
        </p:nvSpPr>
        <p:spPr bwMode="auto">
          <a:xfrm>
            <a:off x="1143000" y="3367088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0E7A28-3CEC-42B9-A71D-5FC951A165FC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4138" y="457200"/>
            <a:ext cx="7380287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P</a:t>
            </a:r>
            <a:r>
              <a:rPr lang="en-US" altLang="en-US" sz="2400" b="1">
                <a:cs typeface="Times New Roman" pitchFamily="18" charset="0"/>
              </a:rPr>
              <a:t>rojektovanj</a:t>
            </a:r>
            <a:r>
              <a:rPr lang="sr-Latn-CS" altLang="en-US" sz="2400" b="1"/>
              <a:t>e</a:t>
            </a:r>
            <a:r>
              <a:rPr lang="en-US" altLang="en-US" sz="2400" b="1">
                <a:cs typeface="Times New Roman" pitchFamily="18" charset="0"/>
              </a:rPr>
              <a:t> elektronskih kola</a:t>
            </a:r>
            <a:endParaRPr lang="sr-Latn-CS" altLang="en-US" sz="2400" b="1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1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371600"/>
            <a:ext cx="62611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F65D92-E2C1-4005-B33B-6EA10049BEFF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05000"/>
            <a:ext cx="7467600" cy="32004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cs typeface="Times New Roman" pitchFamily="18" charset="0"/>
            </a:endParaRPr>
          </a:p>
          <a:p>
            <a:pPr marL="609600" indent="-609600" algn="l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cs typeface="Times New Roman" pitchFamily="18" charset="0"/>
              </a:rPr>
              <a:t>2</a:t>
            </a:r>
            <a:r>
              <a:rPr lang="de-DE" altLang="en-US" b="1">
                <a:cs typeface="Times New Roman" pitchFamily="18" charset="0"/>
              </a:rPr>
              <a:t>. Stilovi projektovanja</a:t>
            </a:r>
            <a:r>
              <a:rPr lang="en-US" altLang="en-US" b="1">
                <a:cs typeface="Times New Roman" pitchFamily="18" charset="0"/>
              </a:rPr>
              <a:t> i izrade prototipa</a:t>
            </a:r>
            <a:endParaRPr lang="de-DE" altLang="en-US" b="1">
              <a:cs typeface="Times New Roman" pitchFamily="18" charset="0"/>
            </a:endParaRPr>
          </a:p>
          <a:p>
            <a:pPr marL="609600" indent="-609600" algn="l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800" b="1">
                <a:cs typeface="Times New Roman" pitchFamily="18" charset="0"/>
              </a:rPr>
              <a:t>		2.1 </a:t>
            </a:r>
            <a:r>
              <a:rPr lang="en-US" altLang="en-US" sz="2800" b="1">
                <a:cs typeface="Times New Roman" pitchFamily="18" charset="0"/>
              </a:rPr>
              <a:t>Stilovi projektovanja</a:t>
            </a:r>
          </a:p>
          <a:p>
            <a:pPr marL="609600" indent="-609600" algn="l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	2.2 </a:t>
            </a:r>
            <a:r>
              <a:rPr lang="de-DE" altLang="en-US" sz="2800" b="1">
                <a:cs typeface="Times New Roman" pitchFamily="18" charset="0"/>
              </a:rPr>
              <a:t>Izbor stila projektovanja</a:t>
            </a:r>
          </a:p>
          <a:p>
            <a:pPr marL="609600" indent="-609600" algn="l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800" b="1">
                <a:cs typeface="Times New Roman" pitchFamily="18" charset="0"/>
              </a:rPr>
              <a:t>		2.</a:t>
            </a:r>
            <a:r>
              <a:rPr lang="en-US" altLang="en-US" sz="2800" b="1">
                <a:cs typeface="Times New Roman" pitchFamily="18" charset="0"/>
              </a:rPr>
              <a:t>3</a:t>
            </a:r>
            <a:r>
              <a:rPr lang="de-DE" altLang="en-US" sz="2800" b="1">
                <a:cs typeface="Times New Roman" pitchFamily="18" charset="0"/>
              </a:rPr>
              <a:t> Stilovi i</a:t>
            </a:r>
            <a:r>
              <a:rPr lang="en-US" altLang="en-US" sz="2800" b="1">
                <a:cs typeface="Times New Roman" pitchFamily="18" charset="0"/>
              </a:rPr>
              <a:t>z</a:t>
            </a:r>
            <a:r>
              <a:rPr lang="de-DE" altLang="en-US" sz="2800" b="1">
                <a:cs typeface="Times New Roman" pitchFamily="18" charset="0"/>
              </a:rPr>
              <a:t>rade prototipa</a:t>
            </a:r>
            <a:endParaRPr lang="en-US" altLang="en-US" sz="2800" b="1">
              <a:cs typeface="Times New Roman" pitchFamily="18" charset="0"/>
            </a:endParaRPr>
          </a:p>
        </p:txBody>
      </p:sp>
      <p:graphicFrame>
        <p:nvGraphicFramePr>
          <p:cNvPr id="25604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5604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3810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62000" indent="-762000" eaLnBrk="1" hangingPunct="1">
              <a:defRPr/>
            </a:pPr>
            <a:r>
              <a:rPr lang="sr-Latn-CS" altLang="en-US" sz="3200" b="1" kern="0" dirty="0"/>
              <a:t>P</a:t>
            </a:r>
            <a:r>
              <a:rPr lang="en-US" altLang="en-US" sz="3200" b="1" kern="0" dirty="0" err="1">
                <a:cs typeface="Times New Roman" pitchFamily="18" charset="0"/>
              </a:rPr>
              <a:t>rojektovanj</a:t>
            </a:r>
            <a:r>
              <a:rPr lang="sr-Latn-CS" altLang="en-US" sz="3200" b="1" kern="0" dirty="0"/>
              <a:t>e</a:t>
            </a:r>
            <a:r>
              <a:rPr lang="en-US" altLang="en-US" sz="3200" b="1" kern="0" dirty="0"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cs typeface="Times New Roman" pitchFamily="18" charset="0"/>
              </a:rPr>
              <a:t>elektronskih</a:t>
            </a:r>
            <a:r>
              <a:rPr lang="en-US" altLang="en-US" sz="3200" b="1" kern="0" dirty="0">
                <a:cs typeface="Times New Roman" pitchFamily="18" charset="0"/>
              </a:rPr>
              <a:t> kola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66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371600" y="60960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tabLst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tabLst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Helvetica YU" pitchFamily="34" charset="0"/>
              </a:rPr>
              <a:t>LEDA - Laboratory for Electronic Design Automation </a:t>
            </a:r>
            <a:endParaRPr lang="en-US" altLang="en-US" sz="1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Helvetica YU" pitchFamily="34" charset="0"/>
              </a:rPr>
              <a:t>http://leda.elfak.ni.ac.rs/</a:t>
            </a:r>
            <a:endParaRPr lang="en-US" altLang="en-US" sz="240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124075" y="203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26629" name="Rectangle 1026"/>
          <p:cNvSpPr>
            <a:spLocks noChangeArrowheads="1"/>
          </p:cNvSpPr>
          <p:nvPr/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62000" indent="-7620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1.5 Stilovi projektovanja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1566863" y="1828800"/>
            <a:ext cx="6662737" cy="3810000"/>
          </a:xfrm>
          <a:solidFill>
            <a:schemeClr val="bg2"/>
          </a:solidFill>
        </p:spPr>
        <p:txBody>
          <a:bodyPr/>
          <a:lstStyle/>
          <a:p>
            <a:pPr marL="609600" indent="-609600">
              <a:spcBef>
                <a:spcPct val="0"/>
              </a:spcBef>
              <a:buClrTx/>
              <a:buFontTx/>
              <a:buNone/>
            </a:pPr>
            <a:r>
              <a:rPr lang="en-GB" altLang="en-US" sz="2800" b="1">
                <a:cs typeface="Times New Roman" pitchFamily="18" charset="0"/>
              </a:rPr>
              <a:t>Tipovi kola</a:t>
            </a:r>
          </a:p>
          <a:p>
            <a:pPr marL="609600" indent="-609600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</a:t>
            </a:r>
            <a:r>
              <a:rPr lang="en-GB" altLang="en-US" sz="2400" b="1">
                <a:cs typeface="Times New Roman" pitchFamily="18" charset="0"/>
              </a:rPr>
              <a:t>Prema vrsti signala</a:t>
            </a:r>
            <a:endParaRPr lang="en-US" altLang="en-US" sz="2400" b="1">
              <a:cs typeface="Times New Roman" pitchFamily="18" charset="0"/>
            </a:endParaRPr>
          </a:p>
          <a:p>
            <a:pPr lvl="2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Analogna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Digitalna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Mešovita AD</a:t>
            </a:r>
          </a:p>
          <a:p>
            <a:pPr marL="609600" indent="-609600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</a:t>
            </a:r>
            <a:r>
              <a:rPr lang="en-US" altLang="en-US" sz="2400" b="1">
                <a:cs typeface="Times New Roman" pitchFamily="18" charset="0"/>
              </a:rPr>
              <a:t>Prema „stepenu integracije“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Diskretne komponente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Standardna integrisana kola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Integrisana kola specifične namene</a:t>
            </a:r>
          </a:p>
          <a:p>
            <a:pPr marL="609600" indent="-609600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cs typeface="Times New Roman" pitchFamily="18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362200" y="4476750"/>
            <a:ext cx="36576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48400" y="4191000"/>
            <a:ext cx="168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2800">
                <a:latin typeface="Times Roman YU" pitchFamily="18" charset="0"/>
              </a:rPr>
              <a:t>Sve ređe</a:t>
            </a:r>
            <a:endParaRPr lang="en-GB" altLang="en-US" sz="2800">
              <a:latin typeface="Times Roman YU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76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124075" y="203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276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10052"/>
              </p:ext>
            </p:extLst>
          </p:nvPr>
        </p:nvGraphicFramePr>
        <p:xfrm>
          <a:off x="105568" y="1523999"/>
          <a:ext cx="8932863" cy="50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r:id="rId6" imgW="9525" imgH="9525" progId="CorelDRAW.Graphic.11">
                  <p:embed/>
                </p:oleObj>
              </mc:Choice>
              <mc:Fallback>
                <p:oleObj r:id="rId6" imgW="9525" imgH="9525" progId="CorelDRAW.Graphic.11">
                  <p:embed/>
                  <p:pic>
                    <p:nvPicPr>
                      <p:cNvPr id="276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" y="1523999"/>
                        <a:ext cx="8932863" cy="5091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1026"/>
          <p:cNvSpPr>
            <a:spLocks noChangeArrowheads="1"/>
          </p:cNvSpPr>
          <p:nvPr/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62000" indent="-7620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1.5 Stilovi projektovanja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  <a:endParaRPr lang="en-US" altLang="en-US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/>
              <a:t>2.1 Standardna integrisana kola (IC)</a:t>
            </a:r>
            <a:endParaRPr lang="en-US" altLang="en-US" sz="3200" b="1"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371600" y="609600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tabLst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tabLst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Helvetica YU" pitchFamily="34" charset="0"/>
              </a:rPr>
              <a:t>LEDA - Laboratory for Electronic Design Automation </a:t>
            </a:r>
            <a:endParaRPr lang="en-US" altLang="en-US" sz="1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Helvetica YU" pitchFamily="34" charset="0"/>
              </a:rPr>
              <a:t>http://leda.elfak.ni.ac.rs/</a:t>
            </a:r>
            <a:endParaRPr lang="en-US" altLang="en-US" sz="2400"/>
          </a:p>
        </p:txBody>
      </p:sp>
      <p:pic>
        <p:nvPicPr>
          <p:cNvPr id="217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752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09875"/>
            <a:ext cx="809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087"/>
            <a:ext cx="53816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867025"/>
            <a:ext cx="2095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05125"/>
            <a:ext cx="2847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9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71600"/>
            <a:ext cx="9144000" cy="1447800"/>
          </a:xfrm>
          <a:solidFill>
            <a:schemeClr val="bg2"/>
          </a:solidFill>
        </p:spPr>
        <p:txBody>
          <a:bodyPr/>
          <a:lstStyle/>
          <a:p>
            <a:pPr marL="609600" indent="-609600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cs typeface="Times New Roman" pitchFamily="18" charset="0"/>
              </a:rPr>
              <a:t>	</a:t>
            </a:r>
            <a:r>
              <a:rPr lang="en-US" altLang="en-US" sz="2800" b="1">
                <a:cs typeface="Times New Roman" pitchFamily="18" charset="0"/>
              </a:rPr>
              <a:t>Kola koja postoje na tržištu i mogu se kupiti u </a:t>
            </a:r>
            <a:r>
              <a:rPr lang="sr-Latn-CS" altLang="en-US" sz="2800" b="1"/>
              <a:t>r</a:t>
            </a:r>
            <a:r>
              <a:rPr lang="en-US" altLang="en-US" sz="2800" b="1">
                <a:cs typeface="Times New Roman" pitchFamily="18" charset="0"/>
              </a:rPr>
              <a:t>adnji.</a:t>
            </a:r>
            <a:r>
              <a:rPr lang="sr-Latn-CS" altLang="en-US" sz="2800" b="1"/>
              <a:t> </a:t>
            </a:r>
            <a:endParaRPr lang="en-US" altLang="en-US" sz="2800" b="1">
              <a:cs typeface="Times New Roman" pitchFamily="18" charset="0"/>
            </a:endParaRPr>
          </a:p>
          <a:p>
            <a:pPr marL="609600" indent="-609600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Oznaka definiše tip kola i njegovu namenu (katalozi)</a:t>
            </a:r>
            <a:endParaRPr lang="sr-Latn-CS" altLang="en-US" sz="2800" b="1"/>
          </a:p>
          <a:p>
            <a:pPr marL="990600" lvl="1" indent="-533400">
              <a:spcBef>
                <a:spcPct val="0"/>
              </a:spcBef>
              <a:buClrTx/>
              <a:buFontTx/>
              <a:buNone/>
            </a:pPr>
            <a:r>
              <a:rPr lang="sr-Latn-CS" altLang="en-US" sz="2400" b="1"/>
              <a:t> CD4000, LM741, mA741, 74xxx serija,...</a:t>
            </a:r>
            <a:endParaRPr lang="en-US" altLang="en-US" sz="2000" b="1"/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Standardna integrisana kola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7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55737" y="2057400"/>
            <a:ext cx="7119938" cy="3117850"/>
          </a:xfrm>
          <a:solidFill>
            <a:schemeClr val="bg2"/>
          </a:solidFill>
        </p:spPr>
        <p:txBody>
          <a:bodyPr/>
          <a:lstStyle/>
          <a:p>
            <a:pPr marL="609600" indent="-609600">
              <a:spcBef>
                <a:spcPct val="50000"/>
              </a:spcBef>
              <a:buClrTx/>
              <a:buFontTx/>
              <a:buNone/>
            </a:pPr>
            <a:r>
              <a:rPr lang="sr-Latn-CS" altLang="en-US" sz="2800" b="1" dirty="0" err="1"/>
              <a:t>Application</a:t>
            </a:r>
            <a:r>
              <a:rPr lang="sr-Latn-CS" altLang="en-US" sz="2800" b="1" dirty="0"/>
              <a:t>			Integrisana </a:t>
            </a:r>
          </a:p>
          <a:p>
            <a:pPr marL="609600" indent="-609600">
              <a:spcBef>
                <a:spcPct val="50000"/>
              </a:spcBef>
              <a:buClrTx/>
              <a:buFontTx/>
              <a:buNone/>
            </a:pPr>
            <a:r>
              <a:rPr lang="sr-Latn-CS" altLang="en-US" sz="2800" b="1" dirty="0" err="1"/>
              <a:t>Specific</a:t>
            </a:r>
            <a:r>
              <a:rPr lang="sr-Latn-CS" altLang="en-US" sz="2800" b="1" dirty="0"/>
              <a:t>			Kola			</a:t>
            </a:r>
          </a:p>
          <a:p>
            <a:pPr marL="609600" indent="-609600">
              <a:spcBef>
                <a:spcPct val="50000"/>
              </a:spcBef>
              <a:buClrTx/>
              <a:buFontTx/>
              <a:buNone/>
            </a:pPr>
            <a:r>
              <a:rPr lang="sr-Latn-CS" altLang="en-US" sz="2800" b="1" dirty="0" err="1"/>
              <a:t>Integrated</a:t>
            </a:r>
            <a:r>
              <a:rPr lang="sr-Latn-CS" altLang="en-US" sz="2800" b="1" dirty="0"/>
              <a:t>			</a:t>
            </a:r>
            <a:r>
              <a:rPr lang="sr-Latn-CS" altLang="en-US" sz="2800" b="1" dirty="0" err="1"/>
              <a:t>Specificne</a:t>
            </a:r>
            <a:endParaRPr lang="sr-Latn-CS" altLang="en-US" sz="2800" b="1" dirty="0"/>
          </a:p>
          <a:p>
            <a:pPr marL="609600" indent="-609600">
              <a:spcBef>
                <a:spcPct val="50000"/>
              </a:spcBef>
              <a:buClrTx/>
              <a:buFontTx/>
              <a:buNone/>
            </a:pPr>
            <a:r>
              <a:rPr lang="sr-Latn-CS" altLang="en-US" sz="2800" b="1" dirty="0" err="1"/>
              <a:t>Circuits</a:t>
            </a:r>
            <a:r>
              <a:rPr lang="en-GB" altLang="en-US" sz="2800" b="1" dirty="0"/>
              <a:t> </a:t>
            </a:r>
            <a:r>
              <a:rPr lang="sr-Latn-CS" altLang="en-US" sz="2800" b="1" dirty="0"/>
              <a:t>			</a:t>
            </a:r>
            <a:r>
              <a:rPr lang="sr-Latn-CS" altLang="en-US" sz="2800" b="1" dirty="0" err="1"/>
              <a:t>Namene</a:t>
            </a:r>
            <a:endParaRPr lang="sr-Latn-CS" altLang="en-US" sz="2800" b="1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Integrisana kola specifične namene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Application Specific IC 	(ASIC)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45521" y="1923468"/>
            <a:ext cx="3467581" cy="9804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282851" y="2670770"/>
            <a:ext cx="5646422" cy="240659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124075" y="203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043856"/>
              </p:ext>
            </p:extLst>
          </p:nvPr>
        </p:nvGraphicFramePr>
        <p:xfrm>
          <a:off x="93288" y="1423204"/>
          <a:ext cx="9050711" cy="515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r:id="rId6" imgW="9525" imgH="9525" progId="CorelDRAW.Graphic.11">
                  <p:embed/>
                </p:oleObj>
              </mc:Choice>
              <mc:Fallback>
                <p:oleObj r:id="rId6" imgW="9525" imgH="9525" progId="CorelDRAW.Graphic.11">
                  <p:embed/>
                  <p:pic>
                    <p:nvPicPr>
                      <p:cNvPr id="30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88" y="1423204"/>
                        <a:ext cx="9050711" cy="5158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Integrisana kola specifične namene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Application Specific IC 	(ASIC)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00200" y="1765300"/>
            <a:ext cx="6662738" cy="3325813"/>
          </a:xfrm>
          <a:solidFill>
            <a:schemeClr val="bg2"/>
          </a:solidFill>
        </p:spPr>
        <p:txBody>
          <a:bodyPr/>
          <a:lstStyle/>
          <a:p>
            <a:pPr marL="609600" indent="-609600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cs typeface="Times New Roman" pitchFamily="18" charset="0"/>
              </a:rPr>
              <a:t>	</a:t>
            </a:r>
            <a:r>
              <a:rPr lang="en-US" altLang="en-US" sz="2800" b="1">
                <a:cs typeface="Times New Roman" pitchFamily="18" charset="0"/>
              </a:rPr>
              <a:t>Kola koja </a:t>
            </a:r>
            <a:r>
              <a:rPr lang="sr-Latn-CS" altLang="en-US" sz="2800" b="1"/>
              <a:t>NE </a:t>
            </a:r>
            <a:r>
              <a:rPr lang="en-US" altLang="en-US" sz="2800" b="1">
                <a:cs typeface="Times New Roman" pitchFamily="18" charset="0"/>
              </a:rPr>
              <a:t>postoje na tržištu i</a:t>
            </a:r>
            <a:r>
              <a:rPr lang="sr-Latn-CS" altLang="en-US" sz="2800" b="1"/>
              <a:t> NE</a:t>
            </a:r>
            <a:r>
              <a:rPr lang="en-US" altLang="en-US" sz="2800" b="1">
                <a:cs typeface="Times New Roman" pitchFamily="18" charset="0"/>
              </a:rPr>
              <a:t> mogu se kupiti u radnji.</a:t>
            </a:r>
          </a:p>
          <a:p>
            <a:pPr marL="609600" indent="-609600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cs typeface="Times New Roman" pitchFamily="18" charset="0"/>
            </a:endParaRPr>
          </a:p>
          <a:p>
            <a:pPr marL="609600" indent="-609600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Oznaka definiše tip kola </a:t>
            </a:r>
            <a:r>
              <a:rPr lang="sr-Latn-CS" altLang="en-US" sz="2800" b="1"/>
              <a:t>samo neposrednom korisniku – ne nalaze se u katalozima, funkcija poznata samo korisniku</a:t>
            </a:r>
            <a:endParaRPr lang="en-US" altLang="en-US" sz="2400" b="1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Integrisana kola specifične namene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Application Specific IC 	(ASIC)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6375" y="1628775"/>
            <a:ext cx="7292975" cy="3816350"/>
          </a:xfrm>
          <a:solidFill>
            <a:schemeClr val="bg2"/>
          </a:solidFill>
        </p:spPr>
        <p:txBody>
          <a:bodyPr/>
          <a:lstStyle/>
          <a:p>
            <a:pPr marL="609600" indent="-609600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altLang="en-US" sz="2800" b="1">
                <a:cs typeface="Times New Roman" pitchFamily="18" charset="0"/>
              </a:rPr>
              <a:t>Potpuno projektovanje po narudžbini</a:t>
            </a:r>
          </a:p>
          <a:p>
            <a:pPr marL="609600" indent="-609600"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 b="1">
              <a:cs typeface="Times New Roman" pitchFamily="18" charset="0"/>
            </a:endParaRPr>
          </a:p>
          <a:p>
            <a:pPr marL="609600" indent="-609600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altLang="en-US" sz="2800" b="1">
                <a:cs typeface="Times New Roman" pitchFamily="18" charset="0"/>
              </a:rPr>
              <a:t>Delimično projektovanje po narudžbini</a:t>
            </a:r>
          </a:p>
          <a:p>
            <a:pPr marL="609600" indent="-609600"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en-US" altLang="en-US" sz="2800" b="1">
                <a:cs typeface="Times New Roman" pitchFamily="18" charset="0"/>
              </a:rPr>
              <a:t>	- Pretprojektovane strukture</a:t>
            </a:r>
          </a:p>
          <a:p>
            <a:pPr marL="990600" lvl="1" indent="-533400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en-US" altLang="en-US" sz="2400" b="1">
              <a:cs typeface="Times New Roman" pitchFamily="18" charset="0"/>
            </a:endParaRPr>
          </a:p>
          <a:p>
            <a:pPr marL="990600" lvl="1" indent="-533400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altLang="en-US" sz="2400" b="1">
                <a:cs typeface="Times New Roman" pitchFamily="18" charset="0"/>
              </a:rPr>
              <a:t>Standardne ćelije</a:t>
            </a:r>
          </a:p>
          <a:p>
            <a:pPr marL="990600" lvl="1" indent="-533400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altLang="en-US" sz="2400" b="1">
                <a:cs typeface="Times New Roman" pitchFamily="18" charset="0"/>
              </a:rPr>
              <a:t>Makroćelije</a:t>
            </a:r>
          </a:p>
          <a:p>
            <a:pPr marL="990600" lvl="1" indent="-533400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altLang="en-US" sz="2400" b="1">
                <a:cs typeface="Times New Roman" pitchFamily="18" charset="0"/>
              </a:rPr>
              <a:t>Gejtovski nizovi</a:t>
            </a:r>
          </a:p>
          <a:p>
            <a:pPr marL="990600" lvl="1" indent="-533400"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400" b="1">
              <a:cs typeface="Times New Roman" pitchFamily="18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27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Integrisana kola specifične namene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Application Specific IC 	(ASIC)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37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1371600"/>
            <a:ext cx="7772400" cy="4495800"/>
          </a:xfrm>
          <a:solidFill>
            <a:schemeClr val="bg2"/>
          </a:solidFill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sr-Latn-CS" altLang="en-US" b="1"/>
              <a:t>Gejtovski nizovi/matrice (Gate Array)</a:t>
            </a:r>
          </a:p>
          <a:p>
            <a:pPr marL="609600" indent="-609600" algn="ctr">
              <a:buFont typeface="Wingdings" pitchFamily="2" charset="2"/>
              <a:buNone/>
            </a:pPr>
            <a:endParaRPr lang="sr-Latn-CS" altLang="en-US" b="1"/>
          </a:p>
          <a:p>
            <a:pPr marL="609600" indent="-609600" algn="ctr">
              <a:buFont typeface="Wingdings" pitchFamily="2" charset="2"/>
              <a:buNone/>
            </a:pPr>
            <a:endParaRPr lang="en-US" altLang="en-US" b="1"/>
          </a:p>
          <a:p>
            <a:pPr marL="609600" indent="-609600" algn="ctr">
              <a:buFont typeface="Wingdings" pitchFamily="2" charset="2"/>
              <a:buNone/>
            </a:pPr>
            <a:endParaRPr lang="en-US" altLang="en-US" b="1"/>
          </a:p>
          <a:p>
            <a:pPr marL="609600" indent="-609600" algn="ctr">
              <a:buFont typeface="Wingdings" pitchFamily="2" charset="2"/>
              <a:buNone/>
            </a:pPr>
            <a:endParaRPr lang="en-US" altLang="en-US" b="1"/>
          </a:p>
          <a:p>
            <a:pPr marL="609600" indent="-609600" algn="ctr">
              <a:buFont typeface="Wingdings" pitchFamily="2" charset="2"/>
              <a:buNone/>
            </a:pPr>
            <a:endParaRPr lang="en-US" altLang="en-US" b="1"/>
          </a:p>
          <a:p>
            <a:pPr marL="609600" indent="-609600" algn="ctr">
              <a:buFont typeface="Wingdings" pitchFamily="2" charset="2"/>
              <a:buNone/>
            </a:pPr>
            <a:r>
              <a:rPr lang="en-US" altLang="en-US" sz="2400" b="1"/>
              <a:t>	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en-US" altLang="en-US" sz="2400" b="1"/>
              <a:t>Gate Array			</a:t>
            </a:r>
            <a:r>
              <a:rPr lang="sr-Latn-CS" altLang="en-US" sz="2400" b="1"/>
              <a:t>        </a:t>
            </a:r>
            <a:r>
              <a:rPr lang="en-US" altLang="en-US" sz="2400" b="1"/>
              <a:t>Sea of Gates</a:t>
            </a:r>
            <a:endParaRPr lang="en-GB" altLang="en-US" sz="2400" b="1"/>
          </a:p>
        </p:txBody>
      </p:sp>
      <p:graphicFrame>
        <p:nvGraphicFramePr>
          <p:cNvPr id="33798" name="Object 8"/>
          <p:cNvGraphicFramePr>
            <a:graphicFrameLocks noChangeAspect="1"/>
          </p:cNvGraphicFramePr>
          <p:nvPr/>
        </p:nvGraphicFramePr>
        <p:xfrm>
          <a:off x="1547813" y="2030413"/>
          <a:ext cx="7173912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r:id="rId6" imgW="9525" imgH="9525" progId="CorelDRAW.Graphic.11">
                  <p:embed/>
                </p:oleObj>
              </mc:Choice>
              <mc:Fallback>
                <p:oleObj r:id="rId6" imgW="9525" imgH="9525" progId="CorelDRAW.Graphic.11">
                  <p:embed/>
                  <p:pic>
                    <p:nvPicPr>
                      <p:cNvPr id="3379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30413"/>
                        <a:ext cx="7173912" cy="299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Integrisana kola specifične namene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Application Specific IC 	(ASIC)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  <p:pic>
        <p:nvPicPr>
          <p:cNvPr id="33800" name="Ink 8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349750"/>
            <a:ext cx="349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1606550"/>
            <a:ext cx="7872413" cy="4108450"/>
          </a:xfrm>
          <a:solidFill>
            <a:schemeClr val="bg2"/>
          </a:solidFill>
        </p:spPr>
        <p:txBody>
          <a:bodyPr/>
          <a:lstStyle/>
          <a:p>
            <a:pPr marL="609600" indent="-609600">
              <a:spcBef>
                <a:spcPct val="0"/>
              </a:spcBef>
              <a:buClrTx/>
              <a:buFontTx/>
              <a:buNone/>
            </a:pPr>
            <a:r>
              <a:rPr lang="sr-Latn-CS" altLang="en-US" sz="2400" b="1" dirty="0"/>
              <a:t>Standardna integrisana kola (kupuju se u radnji). </a:t>
            </a:r>
          </a:p>
          <a:p>
            <a:pPr marL="609600" indent="-609600">
              <a:spcBef>
                <a:spcPct val="50000"/>
              </a:spcBef>
              <a:buClrTx/>
              <a:buFontTx/>
              <a:buNone/>
            </a:pPr>
            <a:r>
              <a:rPr lang="sr-Latn-CS" altLang="en-US" sz="2400" b="1" dirty="0"/>
              <a:t>To su IC koja u sebi sadrže već urađene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</a:t>
            </a:r>
            <a:r>
              <a:rPr lang="sr-Latn-CS" altLang="en-US" sz="2400" b="1" dirty="0"/>
              <a:t> logičke komponente i veze. </a:t>
            </a:r>
          </a:p>
          <a:p>
            <a:pPr marL="609600" indent="-609600">
              <a:spcBef>
                <a:spcPct val="50000"/>
              </a:spcBef>
              <a:buClrTx/>
              <a:buFontTx/>
              <a:buNone/>
            </a:pPr>
            <a:r>
              <a:rPr lang="sr-Latn-CS" altLang="en-US" sz="2400" b="1" dirty="0"/>
              <a:t>Korisnik programira konačnu funkciju koju obavljaju. Programiranje se </a:t>
            </a:r>
            <a:r>
              <a:rPr lang="sr-Latn-CS" altLang="en-US" sz="2400" b="1" dirty="0" err="1"/>
              <a:t>sast</a:t>
            </a:r>
            <a:r>
              <a:rPr lang="en-US" altLang="en-US" sz="2400" b="1" dirty="0"/>
              <a:t>o</a:t>
            </a:r>
            <a:r>
              <a:rPr lang="sr-Latn-CS" altLang="en-US" sz="2400" b="1" dirty="0" err="1"/>
              <a:t>ji</a:t>
            </a:r>
            <a:r>
              <a:rPr lang="sr-Latn-CS" altLang="en-US" sz="2400" b="1" dirty="0"/>
              <a:t> u tome da se neželjene veze prekinu ili da se formiraju željene veze (osigurači/</a:t>
            </a:r>
            <a:r>
              <a:rPr lang="sr-Latn-CS" altLang="en-US" sz="2400" b="1" dirty="0" err="1"/>
              <a:t>antiosigurači</a:t>
            </a:r>
            <a:r>
              <a:rPr lang="sr-Latn-CS" altLang="en-US" sz="2400" b="1" dirty="0"/>
              <a:t>), odnosno otvoreni /zatvoreni prekidači</a:t>
            </a:r>
            <a:endParaRPr lang="en-GB" altLang="en-US" sz="2400" b="1" dirty="0"/>
          </a:p>
          <a:p>
            <a:pPr marL="609600" indent="-609600">
              <a:spcBef>
                <a:spcPct val="50000"/>
              </a:spcBef>
              <a:buClrTx/>
              <a:buFontTx/>
              <a:buNone/>
            </a:pPr>
            <a:endParaRPr lang="en-US" altLang="en-US" sz="2400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Standardna integrisana kola specifične namene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Standard Application Specific IC (SASIC)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9F43F8-8BED-414D-8280-F000A14382B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Ekonomski aspekt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5126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1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45"/>
          <p:cNvSpPr>
            <a:spLocks noGrp="1" noChangeArrowheads="1"/>
          </p:cNvSpPr>
          <p:nvPr>
            <p:ph type="subTitle" idx="1"/>
          </p:nvPr>
        </p:nvSpPr>
        <p:spPr>
          <a:xfrm>
            <a:off x="1137444" y="1819275"/>
            <a:ext cx="7543800" cy="36576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/>
            <a:r>
              <a:rPr lang="en-US" altLang="en-US" b="1" dirty="0" err="1">
                <a:solidFill>
                  <a:schemeClr val="bg1"/>
                </a:solidFill>
              </a:rPr>
              <a:t>Tehnolo</a:t>
            </a:r>
            <a:r>
              <a:rPr lang="sr-Latn-CS" altLang="en-US" b="1" dirty="0">
                <a:solidFill>
                  <a:schemeClr val="bg1"/>
                </a:solidFill>
              </a:rPr>
              <a:t>š</a:t>
            </a:r>
            <a:r>
              <a:rPr lang="en-US" altLang="en-US" b="1" dirty="0" err="1">
                <a:solidFill>
                  <a:schemeClr val="bg1"/>
                </a:solidFill>
              </a:rPr>
              <a:t>ki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sr-Latn-CS" altLang="en-US" b="1" dirty="0">
                <a:solidFill>
                  <a:schemeClr val="bg1"/>
                </a:solidFill>
              </a:rPr>
              <a:t>aspekt projektovanja</a:t>
            </a:r>
          </a:p>
          <a:p>
            <a:pPr marL="609600" indent="-609600" algn="l" eaLnBrk="1" hangingPunct="1"/>
            <a:r>
              <a:rPr lang="sr-Latn-CS" altLang="en-US" b="1" dirty="0">
                <a:solidFill>
                  <a:schemeClr val="bg1"/>
                </a:solidFill>
              </a:rPr>
              <a:t>Sistemski aspekt projektovanja</a:t>
            </a:r>
          </a:p>
          <a:p>
            <a:pPr marL="609600" indent="-609600" algn="l" eaLnBrk="1" hangingPunct="1"/>
            <a:r>
              <a:rPr lang="sr-Latn-CS" altLang="en-US" b="1" dirty="0">
                <a:solidFill>
                  <a:schemeClr val="bg1"/>
                </a:solidFill>
              </a:rPr>
              <a:t>Aspekt testiranja</a:t>
            </a:r>
          </a:p>
          <a:p>
            <a:pPr marL="609600" indent="-609600" algn="l" eaLnBrk="1" hangingPunct="1"/>
            <a:r>
              <a:rPr lang="sr-Latn-CS" altLang="en-US" b="1" dirty="0">
                <a:solidFill>
                  <a:schemeClr val="bg1"/>
                </a:solidFill>
              </a:rPr>
              <a:t>Ekonomski </a:t>
            </a:r>
            <a:r>
              <a:rPr lang="en-GB" altLang="en-US" b="1" dirty="0" err="1">
                <a:solidFill>
                  <a:schemeClr val="bg1"/>
                </a:solidFill>
              </a:rPr>
              <a:t>aspekt</a:t>
            </a:r>
            <a:endParaRPr lang="en-GB" altLang="en-US" b="1" dirty="0">
              <a:solidFill>
                <a:schemeClr val="bg1"/>
              </a:solidFill>
            </a:endParaRPr>
          </a:p>
          <a:p>
            <a:pPr marL="609600" indent="-609600" algn="l" eaLnBrk="1" hangingPunct="1"/>
            <a:r>
              <a:rPr lang="en-GB" altLang="en-US" b="1" dirty="0"/>
              <a:t>P</a:t>
            </a:r>
            <a:r>
              <a:rPr lang="sr-Latn-CS" altLang="en-US" b="1" dirty="0"/>
              <a:t>ravni aspekt</a:t>
            </a:r>
          </a:p>
          <a:p>
            <a:pPr marL="609600" indent="-609600" algn="l" eaLnBrk="1" hangingPunct="1"/>
            <a:r>
              <a:rPr lang="sr-Latn-CS" altLang="en-US" b="1" dirty="0">
                <a:solidFill>
                  <a:schemeClr val="bg1"/>
                </a:solidFill>
              </a:rPr>
              <a:t>Ekološki aspekt projektovanja</a:t>
            </a:r>
            <a:endParaRPr lang="en-US" alt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58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Standardna integrisana kola specifične namene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Standard Application Specific IC (SASIC)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  <p:graphicFrame>
        <p:nvGraphicFramePr>
          <p:cNvPr id="35846" name="Object 7"/>
          <p:cNvGraphicFramePr>
            <a:graphicFrameLocks noGrp="1" noChangeAspect="1"/>
          </p:cNvGraphicFramePr>
          <p:nvPr>
            <p:ph type="subTitle" idx="4294967295"/>
          </p:nvPr>
        </p:nvGraphicFramePr>
        <p:xfrm>
          <a:off x="1828800" y="3189288"/>
          <a:ext cx="6019800" cy="19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r:id="rId6" imgW="9525" imgH="9525" progId="CorelDRAW.Graphic.11">
                  <p:embed/>
                </p:oleObj>
              </mc:Choice>
              <mc:Fallback>
                <p:oleObj r:id="rId6" imgW="9525" imgH="9525" progId="CorelDRAW.Graphic.11">
                  <p:embed/>
                  <p:pic>
                    <p:nvPicPr>
                      <p:cNvPr id="358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89288"/>
                        <a:ext cx="6019800" cy="199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1752600" y="1447800"/>
            <a:ext cx="457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altLang="en-US" sz="2800" b="1" dirty="0">
                <a:latin typeface="Times Roman YU" pitchFamily="18" charset="0"/>
              </a:rPr>
              <a:t>PROM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altLang="en-US" sz="2800" b="1" dirty="0">
                <a:latin typeface="Times Roman YU" pitchFamily="18" charset="0"/>
              </a:rPr>
              <a:t>PLD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altLang="en-US" sz="2800" b="1" dirty="0">
                <a:latin typeface="Times Roman YU" pitchFamily="18" charset="0"/>
              </a:rPr>
              <a:t>EPLD,…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Standardna integrisana kola specifične namene</a:t>
            </a:r>
            <a:br>
              <a:rPr lang="en-US" altLang="en-US" sz="2400" b="1">
                <a:solidFill>
                  <a:schemeClr val="tx2"/>
                </a:solidFill>
              </a:rPr>
            </a:br>
            <a:r>
              <a:rPr lang="en-US" altLang="en-US" sz="2400" b="1">
                <a:solidFill>
                  <a:schemeClr val="tx2"/>
                </a:solidFill>
              </a:rPr>
              <a:t>   Standard Application Specific IC (SASIC)</a:t>
            </a:r>
            <a:br>
              <a:rPr lang="en-US" altLang="en-US" sz="2400" b="1">
                <a:solidFill>
                  <a:schemeClr val="tx2"/>
                </a:solidFill>
              </a:rPr>
            </a:br>
            <a:endParaRPr lang="en-US" altLang="en-US" sz="2400" b="1">
              <a:solidFill>
                <a:schemeClr val="tx2"/>
              </a:solidFill>
            </a:endParaRPr>
          </a:p>
        </p:txBody>
      </p:sp>
      <p:graphicFrame>
        <p:nvGraphicFramePr>
          <p:cNvPr id="36870" name="Object 7"/>
          <p:cNvGraphicFramePr>
            <a:graphicFrameLocks noChangeAspect="1"/>
          </p:cNvGraphicFramePr>
          <p:nvPr/>
        </p:nvGraphicFramePr>
        <p:xfrm>
          <a:off x="2028825" y="1311275"/>
          <a:ext cx="5789613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CorelPhotoPaint.Image.11" r:id="rId6" imgW="8046055" imgH="6388621" progId="CorelPhotoPaint.Image.11">
                  <p:embed/>
                </p:oleObj>
              </mc:Choice>
              <mc:Fallback>
                <p:oleObj name="CorelPhotoPaint.Image.11" r:id="rId6" imgW="8046055" imgH="6388621" progId="CorelPhotoPaint.Image.11">
                  <p:embed/>
                  <p:pic>
                    <p:nvPicPr>
                      <p:cNvPr id="368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1311275"/>
                        <a:ext cx="5789613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32520A-DA49-4234-B6D0-5506B48DA143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828800"/>
            <a:ext cx="7848600" cy="32004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b="1" dirty="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Tx/>
              <a:buNone/>
              <a:defRPr/>
            </a:pPr>
            <a:r>
              <a:rPr lang="x-none" altLang="en-US" b="1" dirty="0">
                <a:cs typeface="Times New Roman" pitchFamily="18" charset="0"/>
              </a:rPr>
              <a:t>2</a:t>
            </a:r>
            <a:r>
              <a:rPr lang="de-DE" altLang="en-US" b="1" dirty="0">
                <a:cs typeface="Times New Roman" pitchFamily="18" charset="0"/>
              </a:rPr>
              <a:t>. Stilovi projektovanja</a:t>
            </a:r>
            <a:r>
              <a:rPr lang="x-none" altLang="en-US" b="1" dirty="0">
                <a:cs typeface="Times New Roman" pitchFamily="18" charset="0"/>
              </a:rPr>
              <a:t> i izrade prototipa</a:t>
            </a:r>
            <a:endParaRPr lang="de-DE" altLang="en-US" b="1" dirty="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2800" b="1" dirty="0">
                <a:cs typeface="Times New Roman" pitchFamily="18" charset="0"/>
              </a:rPr>
              <a:t>		</a:t>
            </a:r>
            <a:r>
              <a:rPr lang="de-DE" altLang="en-US" sz="2800" b="1" dirty="0">
                <a:solidFill>
                  <a:schemeClr val="bg2">
                    <a:lumMod val="90000"/>
                  </a:schemeClr>
                </a:solidFill>
                <a:cs typeface="Times New Roman" pitchFamily="18" charset="0"/>
              </a:rPr>
              <a:t>2.1 </a:t>
            </a:r>
            <a:r>
              <a:rPr lang="x-none" altLang="en-US" sz="2800" b="1" dirty="0">
                <a:solidFill>
                  <a:schemeClr val="bg2">
                    <a:lumMod val="90000"/>
                  </a:schemeClr>
                </a:solidFill>
                <a:cs typeface="Times New Roman" pitchFamily="18" charset="0"/>
              </a:rPr>
              <a:t>Stilovi projektovanja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  <a:defRPr/>
            </a:pPr>
            <a:r>
              <a:rPr lang="x-none" altLang="en-US" sz="2800" b="1" dirty="0">
                <a:cs typeface="Times New Roman" pitchFamily="18" charset="0"/>
              </a:rPr>
              <a:t>		2.2 </a:t>
            </a:r>
            <a:r>
              <a:rPr lang="de-DE" altLang="en-US" sz="2800" b="1" dirty="0">
                <a:cs typeface="Times New Roman" pitchFamily="18" charset="0"/>
              </a:rPr>
              <a:t>Izbor stila projektovanja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2800" b="1" dirty="0">
                <a:cs typeface="Times New Roman" pitchFamily="18" charset="0"/>
              </a:rPr>
              <a:t>		</a:t>
            </a:r>
            <a:r>
              <a:rPr lang="de-DE" altLang="en-US" sz="2800" b="1" dirty="0">
                <a:solidFill>
                  <a:schemeClr val="accent1"/>
                </a:solidFill>
                <a:cs typeface="Times New Roman" pitchFamily="18" charset="0"/>
              </a:rPr>
              <a:t>2.</a:t>
            </a:r>
            <a:r>
              <a:rPr lang="x-none" altLang="en-US" sz="2800" b="1" dirty="0">
                <a:solidFill>
                  <a:schemeClr val="accent1"/>
                </a:solidFill>
                <a:cs typeface="Times New Roman" pitchFamily="18" charset="0"/>
              </a:rPr>
              <a:t>3</a:t>
            </a:r>
            <a:r>
              <a:rPr lang="de-DE" altLang="en-US" sz="2800" b="1" dirty="0">
                <a:solidFill>
                  <a:schemeClr val="accent1"/>
                </a:solidFill>
                <a:cs typeface="Times New Roman" pitchFamily="18" charset="0"/>
              </a:rPr>
              <a:t> Stilovi i</a:t>
            </a:r>
            <a:r>
              <a:rPr lang="x-none" altLang="en-US" sz="2800" b="1" dirty="0">
                <a:solidFill>
                  <a:schemeClr val="accent1"/>
                </a:solidFill>
                <a:cs typeface="Times New Roman" pitchFamily="18" charset="0"/>
              </a:rPr>
              <a:t>z</a:t>
            </a:r>
            <a:r>
              <a:rPr lang="de-DE" altLang="en-US" sz="2800" b="1" dirty="0">
                <a:solidFill>
                  <a:schemeClr val="accent1"/>
                </a:solidFill>
                <a:cs typeface="Times New Roman" pitchFamily="18" charset="0"/>
              </a:rPr>
              <a:t>rade prototipa</a:t>
            </a:r>
            <a:endParaRPr lang="en-US" alt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graphicFrame>
        <p:nvGraphicFramePr>
          <p:cNvPr id="37892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7892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3810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62000" indent="-762000" eaLnBrk="1" hangingPunct="1">
              <a:defRPr/>
            </a:pPr>
            <a:r>
              <a:rPr lang="sr-Latn-CS" altLang="en-US" sz="3200" b="1" kern="0" dirty="0"/>
              <a:t>P</a:t>
            </a:r>
            <a:r>
              <a:rPr lang="en-US" altLang="en-US" sz="3200" b="1" kern="0" dirty="0" err="1">
                <a:cs typeface="Times New Roman" pitchFamily="18" charset="0"/>
              </a:rPr>
              <a:t>rojektovanj</a:t>
            </a:r>
            <a:r>
              <a:rPr lang="sr-Latn-CS" altLang="en-US" sz="3200" b="1" kern="0" dirty="0"/>
              <a:t>e</a:t>
            </a:r>
            <a:r>
              <a:rPr lang="en-US" altLang="en-US" sz="3200" b="1" kern="0" dirty="0"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cs typeface="Times New Roman" pitchFamily="18" charset="0"/>
              </a:rPr>
              <a:t>elektronskih</a:t>
            </a:r>
            <a:r>
              <a:rPr lang="en-US" altLang="en-US" sz="3200" b="1" kern="0" dirty="0">
                <a:cs typeface="Times New Roman" pitchFamily="18" charset="0"/>
              </a:rPr>
              <a:t> kola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89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84250" y="1447800"/>
            <a:ext cx="7526338" cy="398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GB" altLang="en-US" sz="1400" b="1">
              <a:latin typeface="Times Roman YU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301750" y="2149475"/>
            <a:ext cx="6540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sz="2400" b="1">
                <a:latin typeface="Times New Roman" pitchFamily="18" charset="0"/>
              </a:rPr>
              <a:t>Osobine standardnih integrisanih kola: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>
                <a:latin typeface="Times New Roman" pitchFamily="18" charset="0"/>
              </a:rPr>
              <a:t>Poznata funkcija na osnovu oznake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>
                <a:latin typeface="Times New Roman" pitchFamily="18" charset="0"/>
              </a:rPr>
              <a:t>Relativno jeftina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99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049338" y="1436687"/>
            <a:ext cx="7526337" cy="398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r-Latn-CS" altLang="en-US" sz="2400" b="1" dirty="0">
                <a:latin typeface="Times New Roman" pitchFamily="18" charset="0"/>
              </a:rPr>
              <a:t>Osobine </a:t>
            </a:r>
            <a:r>
              <a:rPr lang="sr-Latn-CS" altLang="en-US" sz="2400" b="1" dirty="0" err="1">
                <a:latin typeface="Times New Roman" pitchFamily="18" charset="0"/>
              </a:rPr>
              <a:t>uredjaja</a:t>
            </a:r>
            <a:r>
              <a:rPr lang="sr-Latn-CS" altLang="en-US" sz="2400" b="1" dirty="0">
                <a:latin typeface="Times New Roman" pitchFamily="18" charset="0"/>
              </a:rPr>
              <a:t> zasnovanih na standardnim integrisanim kolima:</a:t>
            </a:r>
          </a:p>
          <a:p>
            <a:pPr lvl="1" eaLnBrk="1" hangingPunct="1">
              <a:spcBef>
                <a:spcPct val="50000"/>
              </a:spcBef>
              <a:buFontTx/>
              <a:buChar char="–"/>
            </a:pPr>
            <a:r>
              <a:rPr lang="sr-Latn-CS" altLang="en-US" sz="2400" b="1" dirty="0">
                <a:latin typeface="Times New Roman" pitchFamily="18" charset="0"/>
              </a:rPr>
              <a:t> Lako se kopiraju</a:t>
            </a:r>
          </a:p>
          <a:p>
            <a:pPr lvl="1" eaLnBrk="1" hangingPunct="1">
              <a:spcBef>
                <a:spcPct val="50000"/>
              </a:spcBef>
              <a:buFontTx/>
              <a:buChar char="–"/>
            </a:pPr>
            <a:r>
              <a:rPr lang="sr-Latn-CS" altLang="en-US" sz="2400" b="1" dirty="0">
                <a:latin typeface="Times New Roman" pitchFamily="18" charset="0"/>
              </a:rPr>
              <a:t> Veći broj čipova na štampanoj ploči</a:t>
            </a:r>
          </a:p>
          <a:p>
            <a:pPr lvl="1" eaLnBrk="1" hangingPunct="1">
              <a:spcBef>
                <a:spcPct val="50000"/>
              </a:spcBef>
              <a:buFontTx/>
              <a:buChar char="–"/>
            </a:pPr>
            <a:r>
              <a:rPr lang="sr-Latn-CS" altLang="en-US" sz="2400" b="1" dirty="0">
                <a:latin typeface="Times New Roman" pitchFamily="18" charset="0"/>
              </a:rPr>
              <a:t> Glomazni su</a:t>
            </a:r>
          </a:p>
          <a:p>
            <a:pPr lvl="1" eaLnBrk="1" hangingPunct="1">
              <a:spcBef>
                <a:spcPct val="50000"/>
              </a:spcBef>
              <a:buFontTx/>
              <a:buChar char="–"/>
            </a:pPr>
            <a:r>
              <a:rPr lang="sr-Latn-CS" altLang="en-US" sz="2400" b="1" dirty="0">
                <a:latin typeface="Times New Roman" pitchFamily="18" charset="0"/>
              </a:rPr>
              <a:t> Broj </a:t>
            </a:r>
            <a:r>
              <a:rPr lang="sr-Latn-CS" altLang="en-US" sz="2400" b="1" dirty="0" err="1">
                <a:latin typeface="Times New Roman" pitchFamily="18" charset="0"/>
              </a:rPr>
              <a:t>lemnih</a:t>
            </a:r>
            <a:r>
              <a:rPr lang="sr-Latn-CS" altLang="en-US" sz="2400" b="1" dirty="0">
                <a:latin typeface="Times New Roman" pitchFamily="18" charset="0"/>
              </a:rPr>
              <a:t> tačaka veliki – po</a:t>
            </a:r>
            <a:r>
              <a:rPr lang="en-US" altLang="en-US" sz="2400" b="1" dirty="0">
                <a:latin typeface="Times New Roman" pitchFamily="18" charset="0"/>
              </a:rPr>
              <a:t>u</a:t>
            </a:r>
            <a:r>
              <a:rPr lang="sr-Latn-CS" altLang="en-US" sz="2400" b="1" dirty="0" err="1">
                <a:latin typeface="Times New Roman" pitchFamily="18" charset="0"/>
              </a:rPr>
              <a:t>zdanost</a:t>
            </a:r>
            <a:r>
              <a:rPr lang="sr-Latn-CS" altLang="en-US" sz="2400" b="1" dirty="0">
                <a:latin typeface="Times New Roman" pitchFamily="18" charset="0"/>
              </a:rPr>
              <a:t> manja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09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195388" y="1436688"/>
            <a:ext cx="7526337" cy="398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GB" altLang="en-US" sz="1400" b="1">
              <a:latin typeface="Times Roman YU" pitchFamily="18" charset="0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301750" y="2149475"/>
            <a:ext cx="65405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sz="2400" b="1" dirty="0">
                <a:latin typeface="Times New Roman" pitchFamily="18" charset="0"/>
              </a:rPr>
              <a:t>Osobine ASIC: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 dirty="0">
                <a:latin typeface="Times New Roman" pitchFamily="18" charset="0"/>
              </a:rPr>
              <a:t>Funkcija kola poznata samo naručiocu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 dirty="0" err="1">
                <a:latin typeface="Times New Roman" pitchFamily="18" charset="0"/>
              </a:rPr>
              <a:t>Cena</a:t>
            </a:r>
            <a:r>
              <a:rPr lang="sr-Latn-CS" altLang="en-US" sz="2400" b="1" dirty="0">
                <a:latin typeface="Times New Roman" pitchFamily="18" charset="0"/>
              </a:rPr>
              <a:t> zavisi od obima </a:t>
            </a:r>
            <a:r>
              <a:rPr lang="sr-Latn-CS" altLang="en-US" sz="2400" b="1" dirty="0" err="1">
                <a:latin typeface="Times New Roman" pitchFamily="18" charset="0"/>
              </a:rPr>
              <a:t>prizvodnje</a:t>
            </a:r>
            <a:endParaRPr lang="sr-Latn-CS" altLang="en-US" sz="2400" b="1" dirty="0">
              <a:latin typeface="Times New Roman" pitchFamily="18" charset="0"/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 dirty="0">
                <a:latin typeface="Times New Roman" pitchFamily="18" charset="0"/>
              </a:rPr>
              <a:t>Broj pinova mali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 dirty="0">
                <a:latin typeface="Times New Roman" pitchFamily="18" charset="0"/>
              </a:rPr>
              <a:t>Naručilac projektuje i daje proizvođaču na </a:t>
            </a:r>
          </a:p>
          <a:p>
            <a:pPr lvl="2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sr-Latn-CS" altLang="en-US" sz="2400" b="1" dirty="0">
                <a:latin typeface="Times New Roman" pitchFamily="18" charset="0"/>
              </a:rPr>
              <a:t>izradu/doradu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  <p:pic>
        <p:nvPicPr>
          <p:cNvPr id="40967" name="Ink 7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3571875"/>
            <a:ext cx="57150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19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125538" y="1436688"/>
            <a:ext cx="7526337" cy="398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r-Latn-CS" altLang="en-US" sz="2400" b="1">
                <a:latin typeface="Times New Roman" pitchFamily="18" charset="0"/>
              </a:rPr>
              <a:t>Osobine uredjaja zasnovanih na ASIC:</a:t>
            </a:r>
          </a:p>
          <a:p>
            <a:pPr lvl="1" eaLnBrk="1" hangingPunct="1">
              <a:spcBef>
                <a:spcPct val="50000"/>
              </a:spcBef>
              <a:buFontTx/>
              <a:buChar char="+"/>
            </a:pPr>
            <a:r>
              <a:rPr lang="sr-Latn-CS" altLang="en-US" sz="2400" b="1">
                <a:latin typeface="Times New Roman" pitchFamily="18" charset="0"/>
              </a:rPr>
              <a:t> Teško se kopiraju</a:t>
            </a:r>
          </a:p>
          <a:p>
            <a:pPr lvl="1" eaLnBrk="1" hangingPunct="1">
              <a:spcBef>
                <a:spcPct val="50000"/>
              </a:spcBef>
              <a:buFontTx/>
              <a:buChar char="+"/>
            </a:pPr>
            <a:r>
              <a:rPr lang="sr-Latn-CS" altLang="en-US" sz="2400" b="1">
                <a:latin typeface="Times New Roman" pitchFamily="18" charset="0"/>
              </a:rPr>
              <a:t> Manja cena ukoliko se izabere pravilni tip</a:t>
            </a:r>
          </a:p>
          <a:p>
            <a:pPr lvl="1" eaLnBrk="1" hangingPunct="1">
              <a:spcBef>
                <a:spcPct val="50000"/>
              </a:spcBef>
              <a:buFontTx/>
              <a:buChar char="+"/>
            </a:pPr>
            <a:r>
              <a:rPr lang="sr-Latn-CS" altLang="en-US" sz="2400" b="1">
                <a:latin typeface="Times New Roman" pitchFamily="18" charset="0"/>
              </a:rPr>
              <a:t> Male dimenzije </a:t>
            </a:r>
          </a:p>
          <a:p>
            <a:pPr lvl="1" eaLnBrk="1" hangingPunct="1">
              <a:spcBef>
                <a:spcPct val="50000"/>
              </a:spcBef>
              <a:buFontTx/>
              <a:buChar char="+"/>
            </a:pPr>
            <a:r>
              <a:rPr lang="sr-Latn-CS" altLang="en-US" sz="2400" b="1">
                <a:latin typeface="Times New Roman" pitchFamily="18" charset="0"/>
              </a:rPr>
              <a:t> Broj lemnih tačaka mali – pozdanost veća</a:t>
            </a: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30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195388" y="1436688"/>
            <a:ext cx="7526337" cy="398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GB" altLang="en-US" sz="1400" b="1">
              <a:latin typeface="Times Roman YU" pitchFamily="18" charset="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336675" y="1828800"/>
            <a:ext cx="6540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sz="2400" b="1">
                <a:latin typeface="Times New Roman" pitchFamily="18" charset="0"/>
              </a:rPr>
              <a:t>Osobine SASIC: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>
                <a:latin typeface="Times New Roman" pitchFamily="18" charset="0"/>
              </a:rPr>
              <a:t>Funkcija kola poznata samo naručiocu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>
                <a:latin typeface="Times New Roman" pitchFamily="18" charset="0"/>
              </a:rPr>
              <a:t>Cena velika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>
                <a:latin typeface="Times New Roman" pitchFamily="18" charset="0"/>
              </a:rPr>
              <a:t>Broj pinova veliki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sr-Latn-CS" altLang="en-US" sz="2400" b="1">
                <a:latin typeface="Times New Roman" pitchFamily="18" charset="0"/>
              </a:rPr>
              <a:t>Naručilac projektuje i finalizuje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40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125538" y="1436688"/>
            <a:ext cx="8018462" cy="398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r-Latn-CS" altLang="en-US" sz="2400" b="1">
                <a:latin typeface="Times New Roman" pitchFamily="18" charset="0"/>
              </a:rPr>
              <a:t>Osobine uređaja </a:t>
            </a:r>
            <a:r>
              <a:rPr lang="sr-Latn-CS" altLang="en-US" sz="2400" b="1" dirty="0">
                <a:latin typeface="Times New Roman" pitchFamily="18" charset="0"/>
              </a:rPr>
              <a:t>zasnovanih na SASIC:</a:t>
            </a:r>
          </a:p>
          <a:p>
            <a:pPr lvl="1" eaLnBrk="1" hangingPunct="1">
              <a:spcBef>
                <a:spcPct val="50000"/>
              </a:spcBef>
              <a:buFontTx/>
              <a:buChar char="+"/>
            </a:pPr>
            <a:r>
              <a:rPr lang="sr-Latn-CS" altLang="en-US" sz="2400" b="1" dirty="0">
                <a:latin typeface="Times New Roman" pitchFamily="18" charset="0"/>
              </a:rPr>
              <a:t> Teško se kopiraju</a:t>
            </a:r>
          </a:p>
          <a:p>
            <a:pPr lvl="1" eaLnBrk="1" hangingPunct="1">
              <a:spcBef>
                <a:spcPct val="50000"/>
              </a:spcBef>
              <a:buFontTx/>
              <a:buChar char="+"/>
            </a:pPr>
            <a:r>
              <a:rPr lang="sr-Latn-CS" altLang="en-US" sz="2400" b="1" dirty="0">
                <a:latin typeface="Times New Roman" pitchFamily="18" charset="0"/>
              </a:rPr>
              <a:t> Isplativa za male serije</a:t>
            </a:r>
          </a:p>
          <a:p>
            <a:pPr lvl="1" eaLnBrk="1" hangingPunct="1">
              <a:spcBef>
                <a:spcPct val="50000"/>
              </a:spcBef>
              <a:buFontTx/>
              <a:buChar char="+"/>
            </a:pPr>
            <a:r>
              <a:rPr lang="sr-Latn-CS" altLang="en-US" sz="2400" b="1" dirty="0">
                <a:latin typeface="Times New Roman" pitchFamily="18" charset="0"/>
              </a:rPr>
              <a:t> Brza izrada prototipa 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sr-Latn-CS" altLang="en-US" sz="2400" b="1" dirty="0">
                <a:latin typeface="Times New Roman" pitchFamily="18" charset="0"/>
              </a:rPr>
              <a:t> Broj </a:t>
            </a:r>
            <a:r>
              <a:rPr lang="sr-Latn-CS" altLang="en-US" sz="2400" b="1" dirty="0" err="1">
                <a:latin typeface="Times New Roman" pitchFamily="18" charset="0"/>
              </a:rPr>
              <a:t>lemnih</a:t>
            </a:r>
            <a:r>
              <a:rPr lang="sr-Latn-CS" altLang="en-US" sz="2400" b="1" dirty="0">
                <a:latin typeface="Times New Roman" pitchFamily="18" charset="0"/>
              </a:rPr>
              <a:t> tačaka veliki – pouzdanost manja od ASIC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sr-Latn-CS" altLang="en-US" sz="2400" b="1" dirty="0">
                <a:latin typeface="Times New Roman" pitchFamily="18" charset="0"/>
              </a:rPr>
              <a:t> Dimenzije štampe veće nego kod ASIC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50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125538" y="1436688"/>
            <a:ext cx="7526337" cy="398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8572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Koji ASIC</a:t>
            </a:r>
            <a:r>
              <a:rPr lang="sr-Latn-CS" altLang="en-US" sz="2400" b="1" dirty="0">
                <a:latin typeface="Times New Roman" pitchFamily="18" charset="0"/>
              </a:rPr>
              <a:t>?</a:t>
            </a:r>
            <a:endParaRPr lang="en-US" altLang="en-US" sz="2400" b="1" dirty="0">
              <a:latin typeface="Times New Roman" pitchFamily="18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b="1" dirty="0">
                <a:latin typeface="Times New Roman" pitchFamily="18" charset="0"/>
              </a:rPr>
              <a:t> </a:t>
            </a:r>
            <a:r>
              <a:rPr lang="en-GB" altLang="en-US" sz="2400" b="1" dirty="0" err="1">
                <a:latin typeface="Times New Roman" pitchFamily="18" charset="0"/>
              </a:rPr>
              <a:t>potpuno</a:t>
            </a:r>
            <a:r>
              <a:rPr lang="en-GB" altLang="en-US" sz="2400" b="1" dirty="0">
                <a:latin typeface="Times New Roman" pitchFamily="18" charset="0"/>
              </a:rPr>
              <a:t> </a:t>
            </a:r>
            <a:r>
              <a:rPr lang="en-GB" altLang="en-US" sz="2400" b="1" dirty="0" err="1">
                <a:latin typeface="Times New Roman" pitchFamily="18" charset="0"/>
              </a:rPr>
              <a:t>projektovanje</a:t>
            </a:r>
            <a:r>
              <a:rPr lang="en-GB" altLang="en-US" sz="2400" b="1" dirty="0">
                <a:latin typeface="Times New Roman" pitchFamily="18" charset="0"/>
              </a:rPr>
              <a:t> po </a:t>
            </a:r>
            <a:r>
              <a:rPr lang="en-GB" altLang="en-US" sz="2400" b="1" dirty="0" err="1">
                <a:latin typeface="Times New Roman" pitchFamily="18" charset="0"/>
              </a:rPr>
              <a:t>narud</a:t>
            </a:r>
            <a:r>
              <a:rPr lang="sr-Latn-CS" altLang="en-US" sz="2400" b="1" dirty="0">
                <a:latin typeface="Times New Roman" pitchFamily="18" charset="0"/>
              </a:rPr>
              <a:t>ž</a:t>
            </a:r>
            <a:r>
              <a:rPr lang="en-GB" altLang="en-US" sz="2400" b="1" dirty="0" err="1">
                <a:latin typeface="Times New Roman" pitchFamily="18" charset="0"/>
              </a:rPr>
              <a:t>bini</a:t>
            </a:r>
            <a:r>
              <a:rPr lang="en-GB" altLang="en-US" sz="2400" b="1" dirty="0">
                <a:latin typeface="Times New Roman" pitchFamily="18" charset="0"/>
              </a:rPr>
              <a:t> </a:t>
            </a:r>
            <a:endParaRPr lang="en-US" altLang="en-US" sz="2400" b="1" dirty="0">
              <a:latin typeface="Times New Roman" pitchFamily="18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en-GB" altLang="en-US" sz="2400" b="1" dirty="0">
                <a:latin typeface="Times New Roman" pitchFamily="18" charset="0"/>
              </a:rPr>
              <a:t>(Full custom </a:t>
            </a:r>
            <a:r>
              <a:rPr lang="en-US" altLang="en-US" sz="2400" b="1" dirty="0">
                <a:latin typeface="Times New Roman" pitchFamily="18" charset="0"/>
              </a:rPr>
              <a:t>  </a:t>
            </a:r>
            <a:r>
              <a:rPr lang="en-GB" altLang="en-US" sz="2400" b="1" dirty="0">
                <a:latin typeface="Times New Roman" pitchFamily="18" charset="0"/>
              </a:rPr>
              <a:t>design)</a:t>
            </a:r>
            <a:endParaRPr lang="en-US" altLang="en-US" sz="2400" b="1" dirty="0">
              <a:latin typeface="Times New Roman" pitchFamily="18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sr-Latn-RS" altLang="en-US" sz="2400" b="1" dirty="0">
                <a:latin typeface="Times New Roman" pitchFamily="18" charset="0"/>
              </a:rPr>
              <a:t> </a:t>
            </a:r>
            <a:r>
              <a:rPr lang="en-GB" altLang="en-US" sz="2400" b="1" dirty="0" err="1">
                <a:latin typeface="Times New Roman" pitchFamily="18" charset="0"/>
              </a:rPr>
              <a:t>delimi</a:t>
            </a:r>
            <a:r>
              <a:rPr lang="sr-Latn-CS" altLang="en-US" sz="2400" b="1" dirty="0">
                <a:latin typeface="Times New Roman" pitchFamily="18" charset="0"/>
              </a:rPr>
              <a:t>č</a:t>
            </a:r>
            <a:r>
              <a:rPr lang="en-GB" altLang="en-US" sz="2400" b="1" dirty="0">
                <a:latin typeface="Times New Roman" pitchFamily="18" charset="0"/>
              </a:rPr>
              <a:t>no </a:t>
            </a:r>
            <a:r>
              <a:rPr lang="en-GB" altLang="en-US" sz="2400" b="1" dirty="0" err="1">
                <a:latin typeface="Times New Roman" pitchFamily="18" charset="0"/>
              </a:rPr>
              <a:t>projektovanje</a:t>
            </a:r>
            <a:r>
              <a:rPr lang="en-GB" altLang="en-US" sz="2400" b="1" dirty="0">
                <a:latin typeface="Times New Roman" pitchFamily="18" charset="0"/>
              </a:rPr>
              <a:t> po </a:t>
            </a:r>
            <a:r>
              <a:rPr lang="en-GB" altLang="en-US" sz="2400" b="1" dirty="0" err="1">
                <a:latin typeface="Times New Roman" pitchFamily="18" charset="0"/>
              </a:rPr>
              <a:t>narud</a:t>
            </a:r>
            <a:r>
              <a:rPr lang="sr-Latn-CS" altLang="en-US" sz="2400" b="1" dirty="0">
                <a:latin typeface="Times New Roman" pitchFamily="18" charset="0"/>
              </a:rPr>
              <a:t>ž</a:t>
            </a:r>
            <a:r>
              <a:rPr lang="en-GB" altLang="en-US" sz="2400" b="1" dirty="0" err="1">
                <a:latin typeface="Times New Roman" pitchFamily="18" charset="0"/>
              </a:rPr>
              <a:t>bini</a:t>
            </a:r>
            <a:r>
              <a:rPr lang="en-GB" altLang="en-US" sz="2400" b="1" dirty="0">
                <a:latin typeface="Times New Roman" pitchFamily="18" charset="0"/>
              </a:rPr>
              <a:t>, </a:t>
            </a:r>
            <a:endParaRPr lang="en-US" altLang="en-US" sz="2400" b="1" dirty="0">
              <a:latin typeface="Times New Roman" pitchFamily="18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en-GB" altLang="en-US" sz="2400" b="1" dirty="0">
                <a:latin typeface="Times New Roman" pitchFamily="18" charset="0"/>
              </a:rPr>
              <a:t>(Semicustom  design)</a:t>
            </a:r>
            <a:endParaRPr lang="sr-Latn-CS" altLang="en-US" sz="2400" b="1" dirty="0">
              <a:latin typeface="Times New Roman" pitchFamily="18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400" b="1" dirty="0">
                <a:latin typeface="Times New Roman" pitchFamily="18" charset="0"/>
              </a:rPr>
              <a:t> SASIC (</a:t>
            </a:r>
            <a:r>
              <a:rPr lang="en-GB" altLang="en-US" sz="2400" b="1" dirty="0" err="1">
                <a:latin typeface="Times New Roman" pitchFamily="18" charset="0"/>
              </a:rPr>
              <a:t>standardna</a:t>
            </a:r>
            <a:r>
              <a:rPr lang="en-GB" altLang="en-US" sz="2400" b="1" dirty="0">
                <a:latin typeface="Times New Roman" pitchFamily="18" charset="0"/>
              </a:rPr>
              <a:t> ASIC)	</a:t>
            </a:r>
            <a:endParaRPr lang="sr-Latn-CS" altLang="en-US" sz="2400" b="1" dirty="0">
              <a:latin typeface="Times New Roman" pitchFamily="18" charset="0"/>
            </a:endParaRP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91D873-4B53-4728-9BCC-2B1060E1AF03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en-US" sz="2400" b="1"/>
              <a:t>P</a:t>
            </a:r>
            <a:r>
              <a:rPr lang="sr-Latn-CS" altLang="en-US" sz="2400" b="1"/>
              <a:t>ravni aspekt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6150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r:id="rId5" imgW="778880" imgH="761762" progId="CorelDRAW.Graphic.9">
                  <p:embed/>
                </p:oleObj>
              </mc:Choice>
              <mc:Fallback>
                <p:oleObj r:id="rId5" imgW="778880" imgH="761762" progId="CorelDRAW.Graphic.9">
                  <p:embed/>
                  <p:pic>
                    <p:nvPicPr>
                      <p:cNvPr id="615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1066800" y="1600200"/>
            <a:ext cx="8077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sr-Latn-CS" altLang="en-US" sz="2800" b="1">
                <a:solidFill>
                  <a:schemeClr val="tx2"/>
                </a:solidFill>
              </a:rPr>
              <a:t>Standardi</a:t>
            </a:r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1752600" y="2133600"/>
            <a:ext cx="7391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Dokumenti koji sadr</a:t>
            </a:r>
            <a:r>
              <a:rPr lang="sr-Latn-CS" altLang="en-US" sz="2400" b="1">
                <a:solidFill>
                  <a:schemeClr val="tx2"/>
                </a:solidFill>
              </a:rPr>
              <a:t>ž</a:t>
            </a:r>
            <a:r>
              <a:rPr lang="en-US" altLang="en-US" sz="2400" b="1">
                <a:solidFill>
                  <a:schemeClr val="tx2"/>
                </a:solidFill>
              </a:rPr>
              <a:t>e</a:t>
            </a:r>
            <a:r>
              <a:rPr lang="sr-Latn-CS" altLang="en-US" sz="2400" b="1">
                <a:solidFill>
                  <a:schemeClr val="tx2"/>
                </a:solidFill>
              </a:rPr>
              <a:t> usaglašena pravila, uputstva ili karakteristike koje se odnose na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</a:rPr>
              <a:t>aktivnosti (proizvodnja i upravljanje) i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</a:rPr>
              <a:t>njihove rezultate (gotova roba).	 </a:t>
            </a:r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1676400" y="3581400"/>
            <a:ext cx="7162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</a:rPr>
              <a:t>Uređuju i obezbeđuju kompatibilnost proizvoda različitih proizvodjača. </a:t>
            </a:r>
            <a:endParaRPr lang="en-GB" altLang="en-US" sz="2400" b="1">
              <a:solidFill>
                <a:schemeClr val="tx2"/>
              </a:solidFill>
            </a:endParaRPr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1752600" y="4495800"/>
            <a:ext cx="7162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</a:rPr>
              <a:t>Njihovo poštovanje predstavlja preduslov za kvalitet proizvoda.</a:t>
            </a:r>
            <a:endParaRPr lang="en-GB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2" grpId="0" autoUpdateAnimBg="0"/>
      <p:bldP spid="418823" grpId="0" autoUpdateAnimBg="0"/>
      <p:bldP spid="418824" grpId="0" autoUpdateAnimBg="0"/>
      <p:bldP spid="41882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60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406525" y="1447800"/>
            <a:ext cx="7526338" cy="4354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GB" altLang="en-US" sz="1400" b="1">
              <a:latin typeface="Times Roman YU" pitchFamily="18" charset="0"/>
            </a:endParaRP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1547813" y="1828800"/>
            <a:ext cx="492125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532063" y="2971800"/>
            <a:ext cx="492125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3516313" y="3200400"/>
            <a:ext cx="493712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1266825" y="3581400"/>
            <a:ext cx="421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1547813" y="3657600"/>
            <a:ext cx="492125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2532063" y="3657600"/>
            <a:ext cx="492125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3516313" y="3886200"/>
            <a:ext cx="493712" cy="381000"/>
          </a:xfrm>
          <a:prstGeom prst="rect">
            <a:avLst/>
          </a:prstGeom>
          <a:solidFill>
            <a:srgbClr val="FD72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092" name="Rectangle 13"/>
          <p:cNvSpPr>
            <a:spLocks noChangeArrowheads="1"/>
          </p:cNvSpPr>
          <p:nvPr/>
        </p:nvSpPr>
        <p:spPr bwMode="auto">
          <a:xfrm>
            <a:off x="3516313" y="3657600"/>
            <a:ext cx="493712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093" name="Text Box 14"/>
          <p:cNvSpPr txBox="1">
            <a:spLocks noChangeArrowheads="1"/>
          </p:cNvSpPr>
          <p:nvPr/>
        </p:nvSpPr>
        <p:spPr bwMode="auto">
          <a:xfrm>
            <a:off x="5416550" y="2422525"/>
            <a:ext cx="189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r-Latn-CS" altLang="en-US" sz="2000"/>
              <a:t>vreme/cena  projektovanja</a:t>
            </a:r>
            <a:endParaRPr lang="en-US" altLang="en-US" sz="2000"/>
          </a:p>
        </p:txBody>
      </p:sp>
      <p:sp>
        <p:nvSpPr>
          <p:cNvPr id="46094" name="Text Box 15"/>
          <p:cNvSpPr txBox="1">
            <a:spLocks noChangeArrowheads="1"/>
          </p:cNvSpPr>
          <p:nvPr/>
        </p:nvSpPr>
        <p:spPr bwMode="auto">
          <a:xfrm>
            <a:off x="5416550" y="3641725"/>
            <a:ext cx="1406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r-Latn-CS" altLang="en-US" sz="2000"/>
              <a:t>vreme/cena  proizvodnje</a:t>
            </a:r>
            <a:endParaRPr lang="en-US" altLang="en-US" sz="2000"/>
          </a:p>
        </p:txBody>
      </p:sp>
      <p:sp>
        <p:nvSpPr>
          <p:cNvPr id="46095" name="Text Box 16"/>
          <p:cNvSpPr txBox="1">
            <a:spLocks noChangeArrowheads="1"/>
          </p:cNvSpPr>
          <p:nvPr/>
        </p:nvSpPr>
        <p:spPr bwMode="auto">
          <a:xfrm>
            <a:off x="1195388" y="4464050"/>
            <a:ext cx="450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r-Latn-CS" altLang="en-US" sz="3600"/>
              <a:t>  </a:t>
            </a:r>
            <a:r>
              <a:rPr lang="sr-Latn-CS" altLang="en-US" sz="2800" b="1"/>
              <a:t>FC     SC      GA</a:t>
            </a:r>
            <a:r>
              <a:rPr lang="sr-Latn-CS" altLang="en-US" sz="3600"/>
              <a:t>     </a:t>
            </a:r>
            <a:r>
              <a:rPr lang="sr-Latn-CS" altLang="en-US" sz="2800" b="1"/>
              <a:t>FPGA</a:t>
            </a:r>
            <a:endParaRPr lang="en-US" altLang="en-US" sz="2800" b="1"/>
          </a:p>
        </p:txBody>
      </p:sp>
      <p:sp>
        <p:nvSpPr>
          <p:cNvPr id="46096" name="Rectangle 17"/>
          <p:cNvSpPr>
            <a:spLocks noChangeArrowheads="1"/>
          </p:cNvSpPr>
          <p:nvPr/>
        </p:nvSpPr>
        <p:spPr bwMode="auto">
          <a:xfrm>
            <a:off x="4783138" y="3352800"/>
            <a:ext cx="492125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097" name="Rectangle 18"/>
          <p:cNvSpPr>
            <a:spLocks noChangeArrowheads="1"/>
          </p:cNvSpPr>
          <p:nvPr/>
        </p:nvSpPr>
        <p:spPr bwMode="auto">
          <a:xfrm>
            <a:off x="4783138" y="3657600"/>
            <a:ext cx="492125" cy="762000"/>
          </a:xfrm>
          <a:prstGeom prst="rect">
            <a:avLst/>
          </a:prstGeom>
          <a:solidFill>
            <a:srgbClr val="FD72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6542088" y="3733800"/>
            <a:ext cx="1757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 typeface="Wingdings" pitchFamily="2" charset="2"/>
              <a:buNone/>
            </a:pPr>
            <a:endParaRPr lang="en-GB" altLang="en-US" sz="2800">
              <a:latin typeface="Times Roman YU" pitchFamily="18" charset="0"/>
            </a:endParaRPr>
          </a:p>
        </p:txBody>
      </p:sp>
      <p:sp>
        <p:nvSpPr>
          <p:cNvPr id="46099" name="Rectangle 20"/>
          <p:cNvSpPr>
            <a:spLocks noChangeArrowheads="1"/>
          </p:cNvSpPr>
          <p:nvPr/>
        </p:nvSpPr>
        <p:spPr bwMode="auto">
          <a:xfrm>
            <a:off x="6048375" y="5076825"/>
            <a:ext cx="492125" cy="152400"/>
          </a:xfrm>
          <a:prstGeom prst="rect">
            <a:avLst/>
          </a:prstGeom>
          <a:solidFill>
            <a:srgbClr val="FD72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100" name="Rectangle 21"/>
          <p:cNvSpPr>
            <a:spLocks noChangeArrowheads="1"/>
          </p:cNvSpPr>
          <p:nvPr/>
        </p:nvSpPr>
        <p:spPr bwMode="auto">
          <a:xfrm>
            <a:off x="6048375" y="4645025"/>
            <a:ext cx="492125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6659563" y="4292600"/>
            <a:ext cx="19700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  <a:buClrTx/>
              <a:buFont typeface="Wingdings" pitchFamily="2" charset="2"/>
              <a:buNone/>
            </a:pPr>
            <a:r>
              <a:rPr lang="sr-Latn-CS" altLang="en-US" sz="1800" b="1"/>
              <a:t>posle</a:t>
            </a:r>
            <a:r>
              <a:rPr lang="sr-Latn-CS" altLang="en-US" sz="1800" b="1" u="sng"/>
              <a:t> projektovanja</a:t>
            </a:r>
          </a:p>
          <a:p>
            <a:pPr>
              <a:spcBef>
                <a:spcPct val="25000"/>
              </a:spcBef>
              <a:buClrTx/>
              <a:buFont typeface="Wingdings" pitchFamily="2" charset="2"/>
              <a:buNone/>
            </a:pPr>
            <a:r>
              <a:rPr lang="sr-Latn-CS" altLang="en-US" sz="1800" b="1" u="sng"/>
              <a:t>pre projektovanja</a:t>
            </a:r>
            <a:endParaRPr lang="en-GB" altLang="en-US" sz="1800" b="1" u="sng"/>
          </a:p>
        </p:txBody>
      </p:sp>
      <p:sp>
        <p:nvSpPr>
          <p:cNvPr id="46102" name="Rectangle 24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710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1266825" y="1447800"/>
            <a:ext cx="7524750" cy="398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GB" altLang="en-US" sz="1400" b="1">
              <a:latin typeface="Times Roman YU" pitchFamily="18" charset="0"/>
            </a:endParaRPr>
          </a:p>
        </p:txBody>
      </p: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1125538" y="1447800"/>
            <a:ext cx="7315200" cy="4403725"/>
            <a:chOff x="768" y="912"/>
            <a:chExt cx="4992" cy="2774"/>
          </a:xfrm>
        </p:grpSpPr>
        <p:sp>
          <p:nvSpPr>
            <p:cNvPr id="47112" name="Text Box 7"/>
            <p:cNvSpPr txBox="1">
              <a:spLocks noChangeArrowheads="1"/>
            </p:cNvSpPr>
            <p:nvPr/>
          </p:nvSpPr>
          <p:spPr bwMode="auto">
            <a:xfrm>
              <a:off x="1009" y="2592"/>
              <a:ext cx="4751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w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w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sr-Latn-CS" altLang="en-US" sz="2400"/>
                <a:t>  potpuno 	         delimičmo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sr-Latn-CS" altLang="en-US" sz="2400"/>
                <a:t>   projektovanje po </a:t>
              </a:r>
              <a:r>
                <a:rPr lang="en-US" altLang="en-US" sz="2400"/>
                <a:t>n</a:t>
              </a:r>
              <a:r>
                <a:rPr lang="sr-Latn-CS" altLang="en-US" sz="2400"/>
                <a:t>arudžbini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sr-Latn-CS" altLang="en-US" sz="2400" b="1"/>
                <a:t>                ASIC                                                  SASIC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en-US" sz="2400" b="1" baseline="-25000"/>
            </a:p>
          </p:txBody>
        </p:sp>
        <p:graphicFrame>
          <p:nvGraphicFramePr>
            <p:cNvPr id="47113" name="Object 8"/>
            <p:cNvGraphicFramePr>
              <a:graphicFrameLocks noChangeAspect="1"/>
            </p:cNvGraphicFramePr>
            <p:nvPr/>
          </p:nvGraphicFramePr>
          <p:xfrm>
            <a:off x="768" y="912"/>
            <a:ext cx="4786" cy="1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82" name="CorelDRAW" r:id="rId6" imgW="7600950" imgH="2371725" progId="CorelDRAW.Graphic.11">
                    <p:embed/>
                  </p:oleObj>
                </mc:Choice>
                <mc:Fallback>
                  <p:oleObj name="CorelDRAW" r:id="rId6" imgW="7600950" imgH="2371725" progId="CorelDRAW.Graphic.11">
                    <p:embed/>
                    <p:pic>
                      <p:nvPicPr>
                        <p:cNvPr id="4711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912"/>
                          <a:ext cx="4786" cy="1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  <p:pic>
        <p:nvPicPr>
          <p:cNvPr id="47111" name="Ink 9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435225"/>
            <a:ext cx="5080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81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3349625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455738"/>
            <a:ext cx="647065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7" name="CorelDRAW" r:id="rId4" imgW="778880" imgH="761762" progId="CorelDRAW.Graphic.12">
                  <p:embed/>
                </p:oleObj>
              </mc:Choice>
              <mc:Fallback>
                <p:oleObj name="CorelDRAW" r:id="rId4" imgW="778880" imgH="761762" progId="CorelDRAW.Graphic.12">
                  <p:embed/>
                  <p:pic>
                    <p:nvPicPr>
                      <p:cNvPr id="491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371600" y="6111875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tabLst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tabLst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Helvetica YU" pitchFamily="34" charset="0"/>
              </a:rPr>
              <a:t>LEDA - Laboratory for Electronic Design Automation </a:t>
            </a:r>
            <a:endParaRPr lang="en-US" altLang="en-US" sz="1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Helvetica YU" pitchFamily="34" charset="0"/>
              </a:rPr>
              <a:t>http://leda.elfak.ni.ac.rs/</a:t>
            </a:r>
            <a:endParaRPr lang="en-US" altLang="en-US" sz="240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066800" y="1371600"/>
            <a:ext cx="7620000" cy="5486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GB" altLang="en-US" sz="1400" b="1">
              <a:latin typeface="Times Roman YU" pitchFamily="18" charset="0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2211388" y="1433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49158" name="Object 7"/>
          <p:cNvGraphicFramePr>
            <a:graphicFrameLocks noChangeAspect="1"/>
          </p:cNvGraphicFramePr>
          <p:nvPr/>
        </p:nvGraphicFramePr>
        <p:xfrm>
          <a:off x="1752600" y="1447800"/>
          <a:ext cx="6553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CorelDRAW" r:id="rId6" imgW="9315450" imgH="7258050" progId="CorelDRAW.Graphic.12">
                  <p:embed/>
                </p:oleObj>
              </mc:Choice>
              <mc:Fallback>
                <p:oleObj name="CorelDRAW" r:id="rId6" imgW="9315450" imgH="7258050" progId="CorelDRAW.Graphic.12">
                  <p:embed/>
                  <p:pic>
                    <p:nvPicPr>
                      <p:cNvPr id="491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65532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1195388" y="457200"/>
            <a:ext cx="738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400" b="1">
                <a:solidFill>
                  <a:schemeClr val="tx2"/>
                </a:solidFill>
              </a:rPr>
              <a:t>Izbor stila projektovanja</a:t>
            </a:r>
            <a:endParaRPr lang="en-US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07"/>
          <p:cNvSpPr txBox="1">
            <a:spLocks noGrp="1" noChangeArrowheads="1"/>
          </p:cNvSpPr>
          <p:nvPr/>
        </p:nvSpPr>
        <p:spPr bwMode="auto">
          <a:xfrm>
            <a:off x="6464300" y="6361113"/>
            <a:ext cx="190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F5752E-4ED7-4E2D-AEFE-321040B0EBC0}" type="slidenum">
              <a:rPr lang="en-US" altLang="en-US" sz="1400">
                <a:solidFill>
                  <a:schemeClr val="folHlink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62000" indent="-762000" eaLnBrk="1" hangingPunct="1"/>
            <a:r>
              <a:rPr lang="sr-Latn-CS" altLang="en-US" sz="3200" b="1"/>
              <a:t>I. Uvod: </a:t>
            </a:r>
            <a:r>
              <a:rPr lang="sr-Latn-CS" altLang="en-US" sz="3200" b="1">
                <a:cs typeface="Times New Roman" pitchFamily="18" charset="0"/>
              </a:rPr>
              <a:t>Šta smo naučili?</a:t>
            </a:r>
            <a:endParaRPr lang="en-US" altLang="en-US" sz="3200" b="1">
              <a:cs typeface="Times New Roman" pitchFamily="18" charset="0"/>
            </a:endParaRPr>
          </a:p>
        </p:txBody>
      </p:sp>
      <p:sp>
        <p:nvSpPr>
          <p:cNvPr id="931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4988" y="1310951"/>
            <a:ext cx="7654212" cy="5486400"/>
          </a:xfrm>
          <a:solidFill>
            <a:schemeClr val="bg2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r-Latn-CS" sz="2800" b="1" dirty="0">
                <a:cs typeface="Times New Roman" pitchFamily="18" charset="0"/>
              </a:rPr>
              <a:t>Ispitna pitanja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AutoNum type="arabicPeriod"/>
            </a:pPr>
            <a:r>
              <a:rPr lang="sr-Latn-CS" altLang="en-US" sz="2400" b="1" dirty="0">
                <a:cs typeface="Times New Roman" pitchFamily="18" charset="0"/>
              </a:rPr>
              <a:t>Stilovi projektovanja</a:t>
            </a:r>
            <a:endParaRPr lang="en-US" altLang="en-US" sz="2400" b="1" dirty="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Tx/>
              <a:buAutoNum type="arabicPeriod"/>
            </a:pPr>
            <a:r>
              <a:rPr lang="sr-Latn-CS" altLang="en-US" sz="2400" b="1" dirty="0">
                <a:cs typeface="Times New Roman" pitchFamily="18" charset="0"/>
              </a:rPr>
              <a:t>Šta su standardna IC, ASIC, SASIC?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AutoNum type="arabicPeriod"/>
            </a:pPr>
            <a:r>
              <a:rPr lang="sr-Latn-CS" altLang="en-US" sz="2400" b="1" dirty="0">
                <a:cs typeface="Times New Roman" pitchFamily="18" charset="0"/>
              </a:rPr>
              <a:t>Izbor stila projektovanja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AutoNum type="arabicPeriod"/>
            </a:pPr>
            <a:r>
              <a:rPr lang="sr-Latn-CS" sz="2400" b="1" dirty="0">
                <a:cs typeface="Times New Roman" pitchFamily="18" charset="0"/>
              </a:rPr>
              <a:t>Standardi (tipovi, naš nacionalni standard)</a:t>
            </a:r>
          </a:p>
          <a:p>
            <a:pPr marL="609600" indent="-609600">
              <a:lnSpc>
                <a:spcPct val="125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sr-Latn-CS" sz="2400" b="1" dirty="0">
                <a:cs typeface="Times New Roman" pitchFamily="18" charset="0"/>
              </a:rPr>
              <a:t>Šta su standardna IC, osobine</a:t>
            </a:r>
          </a:p>
          <a:p>
            <a:pPr marL="609600" indent="-609600">
              <a:lnSpc>
                <a:spcPct val="125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sr-Latn-CS" sz="2400" b="1" dirty="0">
                <a:cs typeface="Times New Roman" pitchFamily="18" charset="0"/>
              </a:rPr>
              <a:t>ASIC, osobine i tipovi </a:t>
            </a:r>
          </a:p>
          <a:p>
            <a:pPr marL="609600" indent="-609600">
              <a:lnSpc>
                <a:spcPct val="125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sr-Latn-CS" sz="2400" b="1" dirty="0">
                <a:cs typeface="Times New Roman" pitchFamily="18" charset="0"/>
              </a:rPr>
              <a:t>SASIC, osobine i tipovi?</a:t>
            </a:r>
          </a:p>
          <a:p>
            <a:pPr marL="609600" indent="-609600">
              <a:lnSpc>
                <a:spcPct val="125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sr-Latn-CS" sz="2400" b="1" dirty="0">
                <a:cs typeface="Times New Roman" pitchFamily="18" charset="0"/>
              </a:rPr>
              <a:t>Poređenje standardnih, ASIC i SASIC sa stanovišta brzine izlaska na tržište i cene</a:t>
            </a:r>
          </a:p>
          <a:p>
            <a:pPr marL="609600" indent="-609600">
              <a:lnSpc>
                <a:spcPct val="125000"/>
              </a:lnSpc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sr-Latn-CS" sz="2400" b="1" dirty="0">
                <a:cs typeface="Times New Roman" pitchFamily="18" charset="0"/>
              </a:rPr>
              <a:t>Poređenje osobina uređaja projektovanih na bazi različitih stilova projektovanja</a:t>
            </a:r>
          </a:p>
          <a:p>
            <a:pPr marL="0" indent="0">
              <a:lnSpc>
                <a:spcPct val="125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sr-Latn-CS" sz="2400" b="1" dirty="0"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Tx/>
              <a:buFontTx/>
              <a:buAutoNum type="alphaLcParenR"/>
              <a:defRPr/>
            </a:pPr>
            <a:endParaRPr lang="en-US" sz="2400" b="1" dirty="0"/>
          </a:p>
        </p:txBody>
      </p:sp>
      <p:graphicFrame>
        <p:nvGraphicFramePr>
          <p:cNvPr id="51206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12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AFBF13-011F-44C9-BDE2-CEF5F1864041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CBC59E-1149-426D-8C38-2D6D2276E48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7174" name="Object 1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r:id="rId5" imgW="778880" imgH="761762" progId="CorelDRAW.Graphic.9">
                  <p:embed/>
                </p:oleObj>
              </mc:Choice>
              <mc:Fallback>
                <p:oleObj r:id="rId5" imgW="778880" imgH="761762" progId="CorelDRAW.Graphic.9">
                  <p:embed/>
                  <p:pic>
                    <p:nvPicPr>
                      <p:cNvPr id="71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1066800" y="1600200"/>
            <a:ext cx="8077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sr-Latn-CS" altLang="en-US" sz="2800" b="1">
                <a:solidFill>
                  <a:schemeClr val="tx2"/>
                </a:solidFill>
              </a:rPr>
              <a:t>Standardi</a:t>
            </a:r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1752600" y="2133600"/>
            <a:ext cx="73914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Međunarodni :</a:t>
            </a:r>
          </a:p>
          <a:p>
            <a:pPr lvl="1" eaLnBrk="1" hangingPunct="1">
              <a:lnSpc>
                <a:spcPct val="85000"/>
              </a:lnSpc>
              <a:buFontTx/>
              <a:buChar char="•"/>
            </a:pPr>
            <a:r>
              <a:rPr lang="sr-Latn-CS" altLang="en-US" sz="2000" b="1">
                <a:solidFill>
                  <a:schemeClr val="tx2"/>
                </a:solidFill>
                <a:latin typeface="Times New Roman" pitchFamily="18" charset="0"/>
              </a:rPr>
              <a:t>ISO International Organization for Standardization</a:t>
            </a:r>
          </a:p>
          <a:p>
            <a:pPr lvl="1" eaLnBrk="1" hangingPunct="1">
              <a:lnSpc>
                <a:spcPct val="85000"/>
              </a:lnSpc>
              <a:buFontTx/>
              <a:buChar char="•"/>
            </a:pPr>
            <a:r>
              <a:rPr lang="sr-Latn-CS" altLang="en-US" sz="2000" b="1">
                <a:solidFill>
                  <a:schemeClr val="tx2"/>
                </a:solidFill>
                <a:latin typeface="Times New Roman" pitchFamily="18" charset="0"/>
              </a:rPr>
              <a:t>IEC International Electrotechnical Commision</a:t>
            </a:r>
          </a:p>
          <a:p>
            <a:pPr lvl="1" eaLnBrk="1" hangingPunct="1">
              <a:lnSpc>
                <a:spcPct val="85000"/>
              </a:lnSpc>
              <a:buFontTx/>
              <a:buChar char="•"/>
            </a:pPr>
            <a:r>
              <a:rPr lang="sr-Latn-CS" altLang="en-US" sz="2000" b="1">
                <a:solidFill>
                  <a:schemeClr val="tx2"/>
                </a:solidFill>
                <a:latin typeface="Times New Roman" pitchFamily="18" charset="0"/>
              </a:rPr>
              <a:t>ITU International Telecommunication Union</a:t>
            </a:r>
            <a:endParaRPr lang="en-US" altLang="en-US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29413" name="Picture 5" descr="http://www.jus.org.yu/linkovi_clip_image001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47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9412" name="Picture 4" descr="http://www.jus.org.yu/linkovi_clip_image002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9921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4191000" y="3429000"/>
            <a:ext cx="4597400" cy="639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en-US" sz="9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  </a:t>
            </a:r>
            <a:r>
              <a:rPr lang="pl-PL" altLang="en-US" sz="7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  <a:hlinkClick r:id="rId11"/>
              </a:rPr>
              <a:t>www.iso.org</a:t>
            </a:r>
            <a: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          Međunarodna organizacija za standardizaciju</a:t>
            </a:r>
            <a:r>
              <a:rPr lang="pl-PL" altLang="en-US" sz="7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altLang="en-US" sz="1000">
              <a:latin typeface="Times Roman YU" pitchFamily="18" charset="0"/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ea typeface="Times New Roman" pitchFamily="18" charset="0"/>
              <a:cs typeface="Arial" charset="0"/>
            </a:endParaRPr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267200" y="4191000"/>
            <a:ext cx="4391025" cy="639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   </a:t>
            </a:r>
            <a: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  <a:hlinkClick r:id="rId12"/>
              </a:rPr>
              <a:t>www.iec.ch</a:t>
            </a:r>
            <a: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                 Međunarodna elektrotehnička komisija</a:t>
            </a:r>
            <a:b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  </a:t>
            </a:r>
            <a:endParaRPr lang="en-US" altLang="en-US" sz="1200">
              <a:latin typeface="Times Roman YU" pitchFamily="18" charset="0"/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>
              <a:ea typeface="Times New Roman" pitchFamily="18" charset="0"/>
              <a:cs typeface="Arial" charset="0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29130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pic>
        <p:nvPicPr>
          <p:cNvPr id="529419" name="Picture 11" descr="http://www.jus.org.yu/linkovi_clip_image009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666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21" name="Rectangle 13"/>
          <p:cNvSpPr>
            <a:spLocks noChangeArrowheads="1"/>
          </p:cNvSpPr>
          <p:nvPr/>
        </p:nvSpPr>
        <p:spPr bwMode="auto">
          <a:xfrm>
            <a:off x="3505200" y="5257800"/>
            <a:ext cx="499110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     </a:t>
            </a:r>
            <a: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  <a:hlinkClick r:id="rId15"/>
              </a:rPr>
              <a:t>www.wssn.net</a:t>
            </a:r>
            <a:r>
              <a:rPr lang="pl-PL" altLang="en-US" sz="120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            Svetska mreža organizacija za standardizaciju</a:t>
            </a:r>
            <a:endParaRPr lang="pl-PL" altLang="en-US" sz="1200">
              <a:ea typeface="Times New Roman" pitchFamily="18" charset="0"/>
              <a:cs typeface="Arial" charset="0"/>
            </a:endParaRPr>
          </a:p>
        </p:txBody>
      </p:sp>
      <p:sp>
        <p:nvSpPr>
          <p:cNvPr id="19" name="Title 11">
            <a:extLst>
              <a:ext uri="{FF2B5EF4-FFF2-40B4-BE49-F238E27FC236}">
                <a16:creationId xmlns:a16="http://schemas.microsoft.com/office/drawing/2014/main" id="{E9D2C9B8-971E-4B89-90FC-C313FCF442F7}"/>
              </a:ext>
            </a:extLst>
          </p:cNvPr>
          <p:cNvSpPr txBox="1">
            <a:spLocks/>
          </p:cNvSpPr>
          <p:nvPr/>
        </p:nvSpPr>
        <p:spPr bwMode="auto">
          <a:xfrm>
            <a:off x="1254610" y="379413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altLang="en-US" b="1" kern="0" dirty="0"/>
              <a:t>P</a:t>
            </a:r>
            <a:r>
              <a:rPr lang="sr-Latn-CS" altLang="en-US" b="1" kern="0" dirty="0"/>
              <a:t>ravni aspekt</a:t>
            </a:r>
            <a:endParaRPr lang="en-US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autoUpdateAnimBg="0"/>
      <p:bldP spid="529415" grpId="0" animBg="1"/>
      <p:bldP spid="529416" grpId="0" animBg="1"/>
      <p:bldP spid="5294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35513B-672A-4DFC-81E5-D3C76B5DBF75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r:id="rId5" imgW="778880" imgH="761762" progId="CorelDRAW.Graphic.9">
                  <p:embed/>
                </p:oleObj>
              </mc:Choice>
              <mc:Fallback>
                <p:oleObj r:id="rId5" imgW="778880" imgH="761762" progId="CorelDRAW.Graphic.9">
                  <p:embed/>
                  <p:pic>
                    <p:nvPicPr>
                      <p:cNvPr id="102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1066800" y="1295400"/>
            <a:ext cx="8077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sr-Latn-CS" altLang="en-US" sz="2800" b="1">
                <a:solidFill>
                  <a:schemeClr val="tx2"/>
                </a:solidFill>
              </a:rPr>
              <a:t>Standardi</a:t>
            </a:r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1066800" y="1828800"/>
            <a:ext cx="7162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</a:rPr>
              <a:t>Nacionalni standardi (DIN, ANSI, </a:t>
            </a:r>
            <a:r>
              <a:rPr lang="sr-Cyrl-CS" altLang="en-US" sz="2400" b="1">
                <a:solidFill>
                  <a:schemeClr val="tx2"/>
                </a:solidFill>
              </a:rPr>
              <a:t>ГОСТ</a:t>
            </a:r>
            <a:r>
              <a:rPr lang="sr-Latn-CS" altLang="en-US" sz="2400" b="1">
                <a:solidFill>
                  <a:schemeClr val="tx2"/>
                </a:solidFill>
              </a:rPr>
              <a:t>,...)</a:t>
            </a:r>
            <a:endParaRPr lang="en-GB" altLang="en-US" sz="2400" b="1">
              <a:solidFill>
                <a:schemeClr val="tx2"/>
              </a:solidFill>
            </a:endParaRP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0" y="17033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447800" y="2362200"/>
            <a:ext cx="7053263" cy="717550"/>
            <a:chOff x="912" y="1776"/>
            <a:chExt cx="4443" cy="452"/>
          </a:xfrm>
        </p:grpSpPr>
        <p:pic>
          <p:nvPicPr>
            <p:cNvPr id="10263" name="Picture 12" descr="http://www.jus.org.yu/linkovi_clip_image005.jpg"/>
            <p:cNvPicPr>
              <a:picLocks noChangeAspect="1" noChangeArrowheads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776"/>
              <a:ext cx="40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Rectangle 14"/>
            <p:cNvSpPr>
              <a:spLocks noChangeArrowheads="1"/>
            </p:cNvSpPr>
            <p:nvPr/>
          </p:nvSpPr>
          <p:spPr bwMode="auto">
            <a:xfrm>
              <a:off x="2688" y="1825"/>
              <a:ext cx="2667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w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w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   </a:t>
              </a: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  <a:hlinkClick r:id="rId9"/>
                </a:rPr>
                <a:t>www.din.de</a:t>
              </a: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</a:rPr>
                <a:t>                  Nemački institut za standardizaciju</a:t>
              </a:r>
              <a:endParaRPr lang="en-US" altLang="en-US" sz="1200">
                <a:latin typeface="Times Roman YU" pitchFamily="18" charset="0"/>
                <a:ea typeface="Times New Roman" pitchFamily="18" charset="0"/>
                <a:cs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</a:t>
              </a:r>
              <a:endParaRPr lang="en-US" altLang="en-US" sz="1200">
                <a:latin typeface="Times Roman YU" pitchFamily="18" charset="0"/>
                <a:ea typeface="Times New Roman" pitchFamily="18" charset="0"/>
                <a:cs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24000" y="2819400"/>
            <a:ext cx="6691313" cy="457200"/>
            <a:chOff x="960" y="2208"/>
            <a:chExt cx="4215" cy="288"/>
          </a:xfrm>
        </p:grpSpPr>
        <p:pic>
          <p:nvPicPr>
            <p:cNvPr id="10261" name="Picture 11" descr="http://www.jus.org.yu/linkovi_clip_image006.jpg"/>
            <p:cNvPicPr>
              <a:picLocks noChangeAspect="1" noChangeArrowheads="1"/>
            </p:cNvPicPr>
            <p:nvPr/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256"/>
              <a:ext cx="4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Rectangle 15"/>
            <p:cNvSpPr>
              <a:spLocks noChangeArrowheads="1"/>
            </p:cNvSpPr>
            <p:nvPr/>
          </p:nvSpPr>
          <p:spPr bwMode="auto">
            <a:xfrm>
              <a:off x="2688" y="2208"/>
              <a:ext cx="2487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w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w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   </a:t>
              </a: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  <a:hlinkClick r:id="rId12"/>
                </a:rPr>
                <a:t>www.bsi-global.com</a:t>
              </a: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   Britanski institut za standarde  </a:t>
              </a:r>
              <a:endParaRPr lang="en-US" altLang="en-US" sz="1200">
                <a:latin typeface="Times Roman YU" pitchFamily="18" charset="0"/>
                <a:ea typeface="Times New Roman" pitchFamily="18" charset="0"/>
                <a:cs typeface="Arial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524000" y="4343400"/>
            <a:ext cx="7364413" cy="666750"/>
            <a:chOff x="960" y="2688"/>
            <a:chExt cx="4639" cy="420"/>
          </a:xfrm>
        </p:grpSpPr>
        <p:pic>
          <p:nvPicPr>
            <p:cNvPr id="10259" name="Picture 10" descr="http://www.jus.org.yu/linkovi_clip_image007.jpg"/>
            <p:cNvPicPr>
              <a:picLocks noChangeAspect="1" noChangeArrowheads="1"/>
            </p:cNvPicPr>
            <p:nvPr/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88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Rectangle 16"/>
            <p:cNvSpPr>
              <a:spLocks noChangeArrowheads="1"/>
            </p:cNvSpPr>
            <p:nvPr/>
          </p:nvSpPr>
          <p:spPr bwMode="auto">
            <a:xfrm>
              <a:off x="2592" y="2736"/>
              <a:ext cx="3007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w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w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   </a:t>
              </a: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  <a:hlinkClick r:id="rId15"/>
                </a:rPr>
                <a:t>www.astm.org</a:t>
              </a: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             Američko društvo za ispitivanje i materijale</a:t>
              </a:r>
              <a:endParaRPr lang="pl-PL" altLang="en-US" sz="1200">
                <a:ea typeface="Times New Roman" pitchFamily="18" charset="0"/>
                <a:cs typeface="Arial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447800" y="5105400"/>
            <a:ext cx="7010400" cy="781050"/>
            <a:chOff x="960" y="3168"/>
            <a:chExt cx="4416" cy="492"/>
          </a:xfrm>
        </p:grpSpPr>
        <p:pic>
          <p:nvPicPr>
            <p:cNvPr id="10257" name="Picture 17" descr="gost-r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68"/>
              <a:ext cx="44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2880" y="3312"/>
              <a:ext cx="2496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w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w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en-US" sz="1200">
                  <a:latin typeface="Arial" charset="0"/>
                </a:rPr>
                <a:t>www.gost-r.info</a:t>
              </a:r>
              <a:r>
                <a:rPr lang="pl-PL" altLang="en-US" sz="1200">
                  <a:solidFill>
                    <a:srgbClr val="333333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           </a:t>
              </a: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Certyfikacja w Rosji</a:t>
              </a:r>
              <a:r>
                <a:rPr lang="en-US" altLang="en-US" sz="1200">
                  <a:latin typeface="Arial" charset="0"/>
                </a:rPr>
                <a:t> </a:t>
              </a:r>
              <a:endParaRPr lang="pl-PL" altLang="en-US" sz="1200">
                <a:latin typeface="Arial" charset="0"/>
              </a:endParaRPr>
            </a:p>
          </p:txBody>
        </p:sp>
      </p:grpSp>
      <p:pic>
        <p:nvPicPr>
          <p:cNvPr id="551959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19812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1">
            <a:extLst>
              <a:ext uri="{FF2B5EF4-FFF2-40B4-BE49-F238E27FC236}">
                <a16:creationId xmlns:a16="http://schemas.microsoft.com/office/drawing/2014/main" id="{824ED769-7105-4B46-8501-E89BA7EC7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380288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</a:t>
            </a:r>
            <a:r>
              <a:rPr lang="sr-Latn-CS" alt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ravni aspekt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E55E88-FBC0-417E-9F36-C81403BFFC1D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graphicFrame>
        <p:nvGraphicFramePr>
          <p:cNvPr id="12292" name="Object 10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229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2" descr="grba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5382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logotip%20I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3429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1628775"/>
            <a:ext cx="5257800" cy="733425"/>
            <a:chOff x="0" y="-10"/>
            <a:chExt cx="2800" cy="154"/>
          </a:xfrm>
        </p:grpSpPr>
        <p:sp>
          <p:nvSpPr>
            <p:cNvPr id="12300" name="Rectangle 5"/>
            <p:cNvSpPr>
              <a:spLocks noChangeArrowheads="1"/>
            </p:cNvSpPr>
            <p:nvPr/>
          </p:nvSpPr>
          <p:spPr bwMode="auto">
            <a:xfrm>
              <a:off x="0" y="-10"/>
              <a:ext cx="280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w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w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en-US" altLang="en-US" sz="2800">
                <a:latin typeface="Times Roman YU" pitchFamily="18" charset="0"/>
              </a:endParaRPr>
            </a:p>
          </p:txBody>
        </p:sp>
        <p:grpSp>
          <p:nvGrpSpPr>
            <p:cNvPr id="12301" name="Group 6"/>
            <p:cNvGrpSpPr>
              <a:grpSpLocks/>
            </p:cNvGrpSpPr>
            <p:nvPr/>
          </p:nvGrpSpPr>
          <p:grpSpPr bwMode="auto">
            <a:xfrm>
              <a:off x="0" y="-10"/>
              <a:ext cx="2640" cy="154"/>
              <a:chOff x="0" y="-10"/>
              <a:chExt cx="2640" cy="154"/>
            </a:xfrm>
          </p:grpSpPr>
          <p:sp>
            <p:nvSpPr>
              <p:cNvPr id="12302" name="Rectangle 7"/>
              <p:cNvSpPr>
                <a:spLocks noChangeArrowheads="1"/>
              </p:cNvSpPr>
              <p:nvPr/>
            </p:nvSpPr>
            <p:spPr bwMode="auto">
              <a:xfrm>
                <a:off x="0" y="-10"/>
                <a:ext cx="2640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endParaRPr lang="en-US" altLang="en-US" sz="2800">
                  <a:latin typeface="Times Roman YU" pitchFamily="18" charset="0"/>
                </a:endParaRPr>
              </a:p>
            </p:txBody>
          </p:sp>
          <p:sp>
            <p:nvSpPr>
              <p:cNvPr id="12303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w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002597"/>
                    </a:solidFill>
                    <a:latin typeface="Verdana" pitchFamily="34" charset="0"/>
                    <a:hlinkClick r:id="rId8"/>
                  </a:rPr>
                  <a:t>Institut za  standardizaciju Srbije (SRPS)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002597"/>
                    </a:solidFill>
                    <a:latin typeface="Verdana" pitchFamily="34" charset="0"/>
                    <a:hlinkClick r:id="rId8"/>
                  </a:rPr>
                  <a:t>Institute for Standardization of Serbia</a:t>
                </a:r>
                <a:endParaRPr lang="en-US" altLang="en-US" sz="1400" b="1"/>
              </a:p>
            </p:txBody>
          </p:sp>
        </p:grpSp>
      </p:grp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276600" y="25908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en-US" altLang="en-US" sz="2800" b="1"/>
              <a:t>http://www.iss.rs </a:t>
            </a:r>
          </a:p>
        </p:txBody>
      </p:sp>
      <p:sp>
        <p:nvSpPr>
          <p:cNvPr id="12298" name="Title 14"/>
          <p:cNvSpPr>
            <a:spLocks noGrp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r-Latn-RS" altLang="en-US" dirty="0"/>
              <a:t>Pravni aspekt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3E158F-9433-499D-A88C-30B541557B74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r:id="rId5" imgW="778880" imgH="761762" progId="CorelDRAW.Graphic.9">
                  <p:embed/>
                </p:oleObj>
              </mc:Choice>
              <mc:Fallback>
                <p:oleObj r:id="rId5" imgW="778880" imgH="761762" progId="CorelDRAW.Graphic.9">
                  <p:embed/>
                  <p:pic>
                    <p:nvPicPr>
                      <p:cNvPr id="133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066800" y="1600200"/>
            <a:ext cx="8077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sr-Latn-CS" altLang="en-US" sz="2800" b="1">
                <a:solidFill>
                  <a:schemeClr val="tx2"/>
                </a:solidFill>
              </a:rPr>
              <a:t>Standardi</a:t>
            </a:r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553993" name="Rectangle 9"/>
          <p:cNvSpPr>
            <a:spLocks noChangeArrowheads="1"/>
          </p:cNvSpPr>
          <p:nvPr/>
        </p:nvSpPr>
        <p:spPr bwMode="auto">
          <a:xfrm>
            <a:off x="1295400" y="2286000"/>
            <a:ext cx="7162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lang="sr-Latn-CS" altLang="en-US" sz="2400" b="1">
                <a:solidFill>
                  <a:schemeClr val="tx2"/>
                </a:solidFill>
              </a:rPr>
              <a:t>Korporacijski standardi</a:t>
            </a:r>
            <a:r>
              <a:rPr lang="en-US" altLang="en-US" sz="2400" b="1">
                <a:solidFill>
                  <a:schemeClr val="tx2"/>
                </a:solidFill>
              </a:rPr>
              <a:t>, brendovi</a:t>
            </a:r>
            <a:endParaRPr lang="en-GB" altLang="en-US" sz="2400" b="1">
              <a:solidFill>
                <a:schemeClr val="tx2"/>
              </a:solidFill>
            </a:endParaRPr>
          </a:p>
        </p:txBody>
      </p:sp>
      <p:pic>
        <p:nvPicPr>
          <p:cNvPr id="55399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19034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996" name="Picture 12" descr="PKG Communica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35" y="4419600"/>
            <a:ext cx="1600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itle 11"/>
          <p:cNvSpPr>
            <a:spLocks noGrp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</a:t>
            </a:r>
            <a:r>
              <a:rPr lang="sr-Latn-CS" alt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ravni aspekt</a:t>
            </a:r>
            <a:endParaRPr lang="en-US" altLang="en-US" dirty="0"/>
          </a:p>
        </p:txBody>
      </p:sp>
      <p:pic>
        <p:nvPicPr>
          <p:cNvPr id="13327" name="Picture 15">
            <a:extLst>
              <a:ext uri="{FF2B5EF4-FFF2-40B4-BE49-F238E27FC236}">
                <a16:creationId xmlns:a16="http://schemas.microsoft.com/office/drawing/2014/main" id="{6C582395-8F32-4385-B1DF-3E68553E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41110"/>
            <a:ext cx="2034539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Michelin Logo | The most famous brands and company logos in the world">
            <a:extLst>
              <a:ext uri="{FF2B5EF4-FFF2-40B4-BE49-F238E27FC236}">
                <a16:creationId xmlns:a16="http://schemas.microsoft.com/office/drawing/2014/main" id="{438A02B6-5CC6-4409-B3C5-715AE2BA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06" y="4136604"/>
            <a:ext cx="2034539" cy="11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89E236-04EF-4610-BCE0-4C111838F1E6}" type="slidenum">
              <a:rPr lang="en-US" altLang="en-US" sz="1400" smtClean="0">
                <a:solidFill>
                  <a:schemeClr val="folHlink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b="1" dirty="0"/>
              <a:t>Eko</a:t>
            </a:r>
            <a:r>
              <a:rPr lang="en-US" altLang="en-US" b="1" dirty="0"/>
              <a:t>lo</a:t>
            </a:r>
            <a:r>
              <a:rPr lang="sr-Latn-CS" altLang="en-US" b="1" dirty="0" err="1"/>
              <a:t>ški</a:t>
            </a:r>
            <a:r>
              <a:rPr lang="sr-Latn-CS" altLang="en-US" b="1" dirty="0"/>
              <a:t> aspekt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endParaRPr lang="en-US" altLang="en-US" sz="2800">
              <a:latin typeface="Times Roman YU" pitchFamily="18" charset="0"/>
            </a:endParaRPr>
          </a:p>
        </p:txBody>
      </p:sp>
      <p:graphicFrame>
        <p:nvGraphicFramePr>
          <p:cNvPr id="14342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43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4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524000"/>
            <a:ext cx="7543800" cy="36576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/>
            <a:r>
              <a:rPr lang="en-US" altLang="en-US" b="1">
                <a:solidFill>
                  <a:schemeClr val="bg1"/>
                </a:solidFill>
              </a:rPr>
              <a:t>Tehnolo</a:t>
            </a:r>
            <a:r>
              <a:rPr lang="sr-Latn-CS" altLang="en-US" b="1">
                <a:solidFill>
                  <a:schemeClr val="bg1"/>
                </a:solidFill>
              </a:rPr>
              <a:t>š</a:t>
            </a:r>
            <a:r>
              <a:rPr lang="en-US" altLang="en-US" b="1">
                <a:solidFill>
                  <a:schemeClr val="bg1"/>
                </a:solidFill>
              </a:rPr>
              <a:t>ki </a:t>
            </a:r>
            <a:r>
              <a:rPr lang="sr-Latn-CS" altLang="en-US" b="1">
                <a:solidFill>
                  <a:schemeClr val="bg1"/>
                </a:solidFill>
              </a:rPr>
              <a:t>aspekt projektovanja</a:t>
            </a:r>
          </a:p>
          <a:p>
            <a:pPr marL="609600" indent="-609600" algn="l" eaLnBrk="1" hangingPunct="1"/>
            <a:r>
              <a:rPr lang="sr-Latn-CS" altLang="en-US" b="1">
                <a:solidFill>
                  <a:schemeClr val="bg1"/>
                </a:solidFill>
              </a:rPr>
              <a:t>Sistemski aspekt projektovanja</a:t>
            </a:r>
          </a:p>
          <a:p>
            <a:pPr marL="609600" indent="-609600" algn="l" eaLnBrk="1" hangingPunct="1"/>
            <a:r>
              <a:rPr lang="sr-Latn-CS" altLang="en-US" b="1">
                <a:solidFill>
                  <a:schemeClr val="bg1"/>
                </a:solidFill>
              </a:rPr>
              <a:t>Aspekt testiranja</a:t>
            </a:r>
          </a:p>
          <a:p>
            <a:pPr marL="609600" indent="-609600" algn="l" eaLnBrk="1" hangingPunct="1"/>
            <a:r>
              <a:rPr lang="sr-Latn-CS" altLang="en-US" b="1">
                <a:solidFill>
                  <a:schemeClr val="bg1"/>
                </a:solidFill>
              </a:rPr>
              <a:t>Ekonomski </a:t>
            </a:r>
            <a:r>
              <a:rPr lang="en-GB" altLang="en-US" b="1">
                <a:solidFill>
                  <a:schemeClr val="bg1"/>
                </a:solidFill>
              </a:rPr>
              <a:t>aspekt</a:t>
            </a:r>
          </a:p>
          <a:p>
            <a:pPr marL="609600" indent="-609600" algn="l" eaLnBrk="1" hangingPunct="1"/>
            <a:r>
              <a:rPr lang="en-GB" altLang="en-US" b="1">
                <a:solidFill>
                  <a:schemeClr val="bg1"/>
                </a:solidFill>
              </a:rPr>
              <a:t>P</a:t>
            </a:r>
            <a:r>
              <a:rPr lang="sr-Latn-CS" altLang="en-US" b="1">
                <a:solidFill>
                  <a:schemeClr val="bg1"/>
                </a:solidFill>
              </a:rPr>
              <a:t>ravni aspekt</a:t>
            </a:r>
          </a:p>
          <a:p>
            <a:pPr marL="609600" indent="-609600" algn="l" eaLnBrk="1" hangingPunct="1"/>
            <a:r>
              <a:rPr lang="sr-Latn-CS" altLang="en-US" b="1"/>
              <a:t>Ekološki aspekt projektovanja</a:t>
            </a:r>
            <a:endParaRPr lang="en-US" altLang="en-US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Roman YU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Roman YU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5155</TotalTime>
  <Words>2064</Words>
  <Application>Microsoft Office PowerPoint</Application>
  <PresentationFormat>Projekcija na ekranu (4:3)</PresentationFormat>
  <Paragraphs>439</Paragraphs>
  <Slides>44</Slides>
  <Notes>44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44</vt:i4>
      </vt:variant>
    </vt:vector>
  </HeadingPairs>
  <TitlesOfParts>
    <vt:vector size="45" baseType="lpstr">
      <vt:lpstr>Straight Edge</vt:lpstr>
      <vt:lpstr>Projektovanje elektronskih kola</vt:lpstr>
      <vt:lpstr>Projektovanje elektronskih kola</vt:lpstr>
      <vt:lpstr>Ekonomski aspekt</vt:lpstr>
      <vt:lpstr>Pravni aspekt</vt:lpstr>
      <vt:lpstr>PowerPoint prezentacija</vt:lpstr>
      <vt:lpstr>Pravni aspekt</vt:lpstr>
      <vt:lpstr>Pravni aspekt</vt:lpstr>
      <vt:lpstr>Pravni aspekt</vt:lpstr>
      <vt:lpstr>Ekološki aspekt</vt:lpstr>
      <vt:lpstr>Ekološki aspekt projektovanja</vt:lpstr>
      <vt:lpstr>Ekološki aspekt projektovanja</vt:lpstr>
      <vt:lpstr>Ekološki aspekt projektovanja</vt:lpstr>
      <vt:lpstr>Ekološki aspekt projektovanja</vt:lpstr>
      <vt:lpstr>Ekološki aspekt projektovanja</vt:lpstr>
      <vt:lpstr>Ekološki aspekt projektovanja</vt:lpstr>
      <vt:lpstr>Ekološki aspekt projektovanja</vt:lpstr>
      <vt:lpstr>Ekološki aspekt projektovanja</vt:lpstr>
      <vt:lpstr>Ekološki aspekt projektovanja</vt:lpstr>
      <vt:lpstr>Ekološki aspekt projektovanja</vt:lpstr>
      <vt:lpstr>PowerPoint prezentacija</vt:lpstr>
      <vt:lpstr>PowerPoint prezentacija</vt:lpstr>
      <vt:lpstr>PowerPoint prezentacija</vt:lpstr>
      <vt:lpstr>2.1 Standardna integrisana kola (IC)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I. Uvod: Šta smo naučili?</vt:lpstr>
    </vt:vector>
  </TitlesOfParts>
  <Company>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 Analysis in Analogue Circuit Testing Multi-frequency fault analysis</dc:title>
  <dc:creator>Peca</dc:creator>
  <cp:lastModifiedBy>Miljana Lj. Milic</cp:lastModifiedBy>
  <cp:revision>198</cp:revision>
  <cp:lastPrinted>2019-03-07T13:29:34Z</cp:lastPrinted>
  <dcterms:created xsi:type="dcterms:W3CDTF">2001-09-12T17:13:40Z</dcterms:created>
  <dcterms:modified xsi:type="dcterms:W3CDTF">2021-03-15T12:37:13Z</dcterms:modified>
</cp:coreProperties>
</file>